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notesMasterIdLst>
    <p:notesMasterId r:id="rId16"/>
  </p:notesMasterIdLst>
  <p:sldIdLst>
    <p:sldId id="256" r:id="rId2"/>
    <p:sldId id="258" r:id="rId3"/>
    <p:sldId id="259" r:id="rId4"/>
    <p:sldId id="263" r:id="rId5"/>
    <p:sldId id="264" r:id="rId6"/>
    <p:sldId id="270" r:id="rId7"/>
    <p:sldId id="271" r:id="rId8"/>
    <p:sldId id="265" r:id="rId9"/>
    <p:sldId id="257" r:id="rId10"/>
    <p:sldId id="260" r:id="rId11"/>
    <p:sldId id="262" r:id="rId12"/>
    <p:sldId id="266" r:id="rId13"/>
    <p:sldId id="268"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62DA6-6E89-4205-9AB6-64177D89357E}" v="225" dt="2021-01-31T16:30:44.022"/>
    <p1510:client id="{40666915-6393-4E40-B53F-C36957689F54}" v="1469" dt="2021-01-31T16:38:05.616"/>
    <p1510:client id="{B8076869-000B-460F-8CA3-11BB9B78A6BA}" v="99" dt="2021-01-31T07:08:40.647"/>
    <p1510:client id="{CCE11946-0EAA-4CA9-8B50-B8046C971942}" v="327" dt="2021-01-31T07:44:34.17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4" autoAdjust="0"/>
    <p:restoredTop sz="69388" autoAdjust="0"/>
  </p:normalViewPr>
  <p:slideViewPr>
    <p:cSldViewPr snapToGrid="0">
      <p:cViewPr>
        <p:scale>
          <a:sx n="51" d="100"/>
          <a:sy n="51" d="100"/>
        </p:scale>
        <p:origin x="137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00112-3337-49AD-BFDB-EDE8A91F0FA3}" type="datetimeFigureOut">
              <a:rPr lang="es-MX" smtClean="0"/>
              <a:t>31/01/2021</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16B1E-6594-40A4-A8FD-B2EE027B68C1}" type="slidenum">
              <a:rPr lang="es-MX" smtClean="0"/>
              <a:t>‹Nº›</a:t>
            </a:fld>
            <a:endParaRPr lang="es-MX"/>
          </a:p>
        </p:txBody>
      </p:sp>
    </p:spTree>
    <p:extLst>
      <p:ext uri="{BB962C8B-B14F-4D97-AF65-F5344CB8AC3E}">
        <p14:creationId xmlns:p14="http://schemas.microsoft.com/office/powerpoint/2010/main" val="333393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It's food time and everyone wants to eat at </a:t>
            </a:r>
            <a:r>
              <a:rPr lang="en-US" dirty="0" err="1"/>
              <a:t>QTacos!Take</a:t>
            </a:r>
            <a:r>
              <a:rPr lang="en-US" dirty="0"/>
              <a:t> orders and make the perfect taco by using awesome quantum gate </a:t>
            </a:r>
            <a:r>
              <a:rPr lang="en-US" dirty="0" err="1"/>
              <a:t>ingredients!In</a:t>
            </a:r>
            <a:r>
              <a:rPr lang="en-US" dirty="0"/>
              <a:t> </a:t>
            </a:r>
            <a:r>
              <a:rPr lang="en-US" dirty="0" err="1"/>
              <a:t>TaQu</a:t>
            </a:r>
            <a:r>
              <a:rPr lang="en-US" dirty="0"/>
              <a:t> Fever you are the Master </a:t>
            </a:r>
            <a:r>
              <a:rPr lang="en-US" dirty="0" err="1"/>
              <a:t>Taquero</a:t>
            </a:r>
            <a:r>
              <a:rPr lang="en-US" dirty="0"/>
              <a:t>, who has to recreate what customers order. </a:t>
            </a:r>
            <a:endParaRPr lang="es-MX" dirty="0"/>
          </a:p>
        </p:txBody>
      </p:sp>
      <p:sp>
        <p:nvSpPr>
          <p:cNvPr id="4" name="Marcador de número de diapositiva 3"/>
          <p:cNvSpPr>
            <a:spLocks noGrp="1"/>
          </p:cNvSpPr>
          <p:nvPr>
            <p:ph type="sldNum" sz="quarter" idx="5"/>
          </p:nvPr>
        </p:nvSpPr>
        <p:spPr/>
        <p:txBody>
          <a:bodyPr/>
          <a:lstStyle/>
          <a:p>
            <a:fld id="{4F816B1E-6594-40A4-A8FD-B2EE027B68C1}" type="slidenum">
              <a:rPr lang="es-MX" smtClean="0"/>
              <a:t>3</a:t>
            </a:fld>
            <a:endParaRPr lang="es-MX"/>
          </a:p>
        </p:txBody>
      </p:sp>
    </p:spTree>
    <p:extLst>
      <p:ext uri="{BB962C8B-B14F-4D97-AF65-F5344CB8AC3E}">
        <p14:creationId xmlns:p14="http://schemas.microsoft.com/office/powerpoint/2010/main" val="164042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We want </a:t>
            </a:r>
            <a:r>
              <a:rPr lang="en-US" dirty="0" err="1"/>
              <a:t>TaQu</a:t>
            </a:r>
            <a:r>
              <a:rPr lang="en-US" dirty="0"/>
              <a:t> Fever to be a fun and entertaining quantum game, but also, we want the user to be capable of use and create quantum algorithms, as well as learn about quantum gates and it's effects on the quantum states. By making </a:t>
            </a:r>
            <a:r>
              <a:rPr lang="en-US" dirty="0" err="1"/>
              <a:t>QTacos</a:t>
            </a:r>
            <a:r>
              <a:rPr lang="en-US" dirty="0"/>
              <a:t>, the user, seeing how any ingredient (quantum gate) changes the initial state, </a:t>
            </a:r>
            <a:r>
              <a:rPr lang="en-US" dirty="0" err="1"/>
              <a:t>adquires</a:t>
            </a:r>
            <a:r>
              <a:rPr lang="en-US" dirty="0"/>
              <a:t> experience and motivation to keep making </a:t>
            </a:r>
            <a:r>
              <a:rPr lang="en-US" dirty="0" err="1"/>
              <a:t>QTacos</a:t>
            </a:r>
            <a:r>
              <a:rPr lang="en-US" dirty="0"/>
              <a:t> and do it as fast as he cans to break his own record. With all this, we can say that </a:t>
            </a:r>
            <a:r>
              <a:rPr lang="en-US" dirty="0" err="1"/>
              <a:t>TaQu</a:t>
            </a:r>
            <a:r>
              <a:rPr lang="en-US" dirty="0"/>
              <a:t> Fever is an useful entertaining game with all the </a:t>
            </a:r>
            <a:r>
              <a:rPr lang="en-US" dirty="0" err="1"/>
              <a:t>posibility</a:t>
            </a:r>
            <a:r>
              <a:rPr lang="en-US" dirty="0"/>
              <a:t> to be educational to the user, and also is about delicious quantum food.</a:t>
            </a:r>
            <a:endParaRPr lang="es-MX" dirty="0"/>
          </a:p>
        </p:txBody>
      </p:sp>
      <p:sp>
        <p:nvSpPr>
          <p:cNvPr id="4" name="Marcador de número de diapositiva 3"/>
          <p:cNvSpPr>
            <a:spLocks noGrp="1"/>
          </p:cNvSpPr>
          <p:nvPr>
            <p:ph type="sldNum" sz="quarter" idx="5"/>
          </p:nvPr>
        </p:nvSpPr>
        <p:spPr/>
        <p:txBody>
          <a:bodyPr/>
          <a:lstStyle/>
          <a:p>
            <a:fld id="{4F816B1E-6594-40A4-A8FD-B2EE027B68C1}" type="slidenum">
              <a:rPr lang="es-MX" smtClean="0"/>
              <a:t>5</a:t>
            </a:fld>
            <a:endParaRPr lang="es-MX"/>
          </a:p>
        </p:txBody>
      </p:sp>
    </p:spTree>
    <p:extLst>
      <p:ext uri="{BB962C8B-B14F-4D97-AF65-F5344CB8AC3E}">
        <p14:creationId xmlns:p14="http://schemas.microsoft.com/office/powerpoint/2010/main" val="35258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Our game was programmed entirely in Python. The quantum part of the program was programmed in </a:t>
            </a:r>
            <a:r>
              <a:rPr lang="en-US" dirty="0" err="1"/>
              <a:t>Qiskit</a:t>
            </a:r>
            <a:r>
              <a:rPr lang="en-US" dirty="0"/>
              <a:t>. The game has three core elements: the customer's order, the taco ingredients and the way to prepare the tacos. The customer order is generated by creating a small random quantum circuit of 5 gates in 3 qubits. The result of simulating such a circuit is presented with the percentages that we would expect to find in a series of measurements in a quantum </a:t>
            </a:r>
            <a:r>
              <a:rPr lang="en-US" dirty="0" err="1"/>
              <a:t>processor.The</a:t>
            </a:r>
            <a:r>
              <a:rPr lang="en-US" dirty="0"/>
              <a:t> possible tacos ingredients are the possible quantum gates, which in this case we use only five gates: Hadamard, X, Y, Z, </a:t>
            </a:r>
            <a:r>
              <a:rPr lang="en-US" dirty="0" err="1"/>
              <a:t>CNot.Each</a:t>
            </a:r>
            <a:r>
              <a:rPr lang="en-US" dirty="0"/>
              <a:t> taco represents a qubit in a quantum circuit that the user has to prepare so that the result resembles (with an error tolerance) the one shown in the </a:t>
            </a:r>
            <a:r>
              <a:rPr lang="en-US" dirty="0" err="1"/>
              <a:t>order.After</a:t>
            </a:r>
            <a:r>
              <a:rPr lang="en-US" dirty="0"/>
              <a:t> preparing the order of cues, they are verified to match by running the quantum circuit in a simulator or on a real quantum processor.</a:t>
            </a:r>
            <a:endParaRPr lang="es-MX" dirty="0"/>
          </a:p>
        </p:txBody>
      </p:sp>
      <p:sp>
        <p:nvSpPr>
          <p:cNvPr id="4" name="Marcador de número de diapositiva 3"/>
          <p:cNvSpPr>
            <a:spLocks noGrp="1"/>
          </p:cNvSpPr>
          <p:nvPr>
            <p:ph type="sldNum" sz="quarter" idx="5"/>
          </p:nvPr>
        </p:nvSpPr>
        <p:spPr/>
        <p:txBody>
          <a:bodyPr/>
          <a:lstStyle/>
          <a:p>
            <a:fld id="{4F816B1E-6594-40A4-A8FD-B2EE027B68C1}" type="slidenum">
              <a:rPr lang="es-MX" smtClean="0"/>
              <a:t>7</a:t>
            </a:fld>
            <a:endParaRPr lang="es-MX"/>
          </a:p>
        </p:txBody>
      </p:sp>
    </p:spTree>
    <p:extLst>
      <p:ext uri="{BB962C8B-B14F-4D97-AF65-F5344CB8AC3E}">
        <p14:creationId xmlns:p14="http://schemas.microsoft.com/office/powerpoint/2010/main" val="136438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F816B1E-6594-40A4-A8FD-B2EE027B68C1}" type="slidenum">
              <a:rPr lang="es-MX" smtClean="0"/>
              <a:t>8</a:t>
            </a:fld>
            <a:endParaRPr lang="es-MX"/>
          </a:p>
        </p:txBody>
      </p:sp>
    </p:spTree>
    <p:extLst>
      <p:ext uri="{BB962C8B-B14F-4D97-AF65-F5344CB8AC3E}">
        <p14:creationId xmlns:p14="http://schemas.microsoft.com/office/powerpoint/2010/main" val="243659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 start with a </a:t>
            </a:r>
            <a:r>
              <a:rPr lang="en-US" dirty="0" err="1"/>
              <a:t>QTortilla</a:t>
            </a:r>
            <a:r>
              <a:rPr lang="en-US" dirty="0"/>
              <a:t>, which is a qubit in an initial quantum state, then you apply different ingredients made of quantum gates, and what you get is an awesome </a:t>
            </a:r>
            <a:r>
              <a:rPr lang="en-US" dirty="0" err="1"/>
              <a:t>QTaco</a:t>
            </a:r>
            <a:r>
              <a:rPr lang="en-US" dirty="0"/>
              <a:t>, which you can see as a qubit in a final quantum state. If this </a:t>
            </a:r>
            <a:r>
              <a:rPr lang="en-US" dirty="0" err="1"/>
              <a:t>QTaco</a:t>
            </a:r>
            <a:r>
              <a:rPr lang="en-US" dirty="0"/>
              <a:t> is the </a:t>
            </a:r>
            <a:r>
              <a:rPr lang="en-US" dirty="0" err="1"/>
              <a:t>QTaco</a:t>
            </a:r>
            <a:r>
              <a:rPr lang="en-US" dirty="0"/>
              <a:t> the customer ordered, you win one point. Don't forget this is a time trial game! What will be your highest record?</a:t>
            </a:r>
            <a:endParaRPr lang="es-MX" dirty="0"/>
          </a:p>
        </p:txBody>
      </p:sp>
      <p:sp>
        <p:nvSpPr>
          <p:cNvPr id="4" name="Marcador de número de diapositiva 3"/>
          <p:cNvSpPr>
            <a:spLocks noGrp="1"/>
          </p:cNvSpPr>
          <p:nvPr>
            <p:ph type="sldNum" sz="quarter" idx="5"/>
          </p:nvPr>
        </p:nvSpPr>
        <p:spPr/>
        <p:txBody>
          <a:bodyPr/>
          <a:lstStyle/>
          <a:p>
            <a:fld id="{4F816B1E-6594-40A4-A8FD-B2EE027B68C1}" type="slidenum">
              <a:rPr lang="es-MX" smtClean="0"/>
              <a:t>10</a:t>
            </a:fld>
            <a:endParaRPr lang="es-MX"/>
          </a:p>
        </p:txBody>
      </p:sp>
    </p:spTree>
    <p:extLst>
      <p:ext uri="{BB962C8B-B14F-4D97-AF65-F5344CB8AC3E}">
        <p14:creationId xmlns:p14="http://schemas.microsoft.com/office/powerpoint/2010/main" val="764729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24292E"/>
                </a:solidFill>
                <a:effectLst/>
                <a:latin typeface="-apple-system"/>
              </a:rPr>
              <a:t>The player will start with 3 </a:t>
            </a:r>
            <a:r>
              <a:rPr lang="en-US" b="0" i="0" dirty="0" err="1">
                <a:solidFill>
                  <a:srgbClr val="24292E"/>
                </a:solidFill>
                <a:effectLst/>
                <a:latin typeface="-apple-system"/>
              </a:rPr>
              <a:t>QTortillas</a:t>
            </a:r>
            <a:r>
              <a:rPr lang="en-US" b="0" i="0" dirty="0">
                <a:solidFill>
                  <a:srgbClr val="24292E"/>
                </a:solidFill>
                <a:effectLst/>
                <a:latin typeface="-apple-system"/>
              </a:rPr>
              <a:t> in a plate. As we explained in the synopsis, each </a:t>
            </a:r>
            <a:r>
              <a:rPr lang="en-US" b="0" i="0" dirty="0" err="1">
                <a:solidFill>
                  <a:srgbClr val="24292E"/>
                </a:solidFill>
                <a:effectLst/>
                <a:latin typeface="-apple-system"/>
              </a:rPr>
              <a:t>QTortilla</a:t>
            </a:r>
            <a:r>
              <a:rPr lang="en-US" b="0" i="0" dirty="0">
                <a:solidFill>
                  <a:srgbClr val="24292E"/>
                </a:solidFill>
                <a:effectLst/>
                <a:latin typeface="-apple-system"/>
              </a:rPr>
              <a:t> has an initial quantum random state, which the user can see. The player will be </a:t>
            </a:r>
            <a:r>
              <a:rPr lang="en-US" b="0" i="0" dirty="0" err="1">
                <a:solidFill>
                  <a:srgbClr val="24292E"/>
                </a:solidFill>
                <a:effectLst/>
                <a:latin typeface="-apple-system"/>
              </a:rPr>
              <a:t>recieving</a:t>
            </a:r>
            <a:r>
              <a:rPr lang="en-US" b="0" i="0" dirty="0">
                <a:solidFill>
                  <a:srgbClr val="24292E"/>
                </a:solidFill>
                <a:effectLst/>
                <a:latin typeface="-apple-system"/>
              </a:rPr>
              <a:t> orders from the customers, that indicate the final state they want to have (the </a:t>
            </a:r>
            <a:r>
              <a:rPr lang="en-US" b="0" i="0" dirty="0" err="1">
                <a:solidFill>
                  <a:srgbClr val="24292E"/>
                </a:solidFill>
                <a:effectLst/>
                <a:latin typeface="-apple-system"/>
              </a:rPr>
              <a:t>QTaco</a:t>
            </a:r>
            <a:r>
              <a:rPr lang="en-US" b="0" i="0" dirty="0">
                <a:solidFill>
                  <a:srgbClr val="24292E"/>
                </a:solidFill>
                <a:effectLst/>
                <a:latin typeface="-apple-system"/>
              </a:rPr>
              <a:t> represented as a quantum state). The user has to build the </a:t>
            </a:r>
            <a:r>
              <a:rPr lang="en-US" b="0" i="0" dirty="0" err="1">
                <a:solidFill>
                  <a:srgbClr val="24292E"/>
                </a:solidFill>
                <a:effectLst/>
                <a:latin typeface="-apple-system"/>
              </a:rPr>
              <a:t>QTacos</a:t>
            </a:r>
            <a:r>
              <a:rPr lang="en-US" b="0" i="0" dirty="0">
                <a:solidFill>
                  <a:srgbClr val="24292E"/>
                </a:solidFill>
                <a:effectLst/>
                <a:latin typeface="-apple-system"/>
              </a:rPr>
              <a:t> according to the specification the customer asks for, and obtain the expected quantum state of the </a:t>
            </a:r>
            <a:r>
              <a:rPr lang="en-US" b="0" i="0" dirty="0" err="1">
                <a:solidFill>
                  <a:srgbClr val="24292E"/>
                </a:solidFill>
                <a:effectLst/>
                <a:latin typeface="-apple-system"/>
              </a:rPr>
              <a:t>QTaco</a:t>
            </a:r>
            <a:r>
              <a:rPr lang="en-US" b="0" i="0" dirty="0">
                <a:solidFill>
                  <a:srgbClr val="24292E"/>
                </a:solidFill>
                <a:effectLst/>
                <a:latin typeface="-apple-system"/>
              </a:rPr>
              <a:t>. Each ingredient applies a different gate to the quantum state. Once you put an ingredient to the taco, you cannot erase it. You win a point whenever you get the correct </a:t>
            </a:r>
            <a:r>
              <a:rPr lang="en-US" b="0" i="0" dirty="0" err="1">
                <a:solidFill>
                  <a:srgbClr val="24292E"/>
                </a:solidFill>
                <a:effectLst/>
                <a:latin typeface="-apple-system"/>
              </a:rPr>
              <a:t>QTaco</a:t>
            </a:r>
            <a:r>
              <a:rPr lang="en-US" b="0" i="0" dirty="0">
                <a:solidFill>
                  <a:srgbClr val="24292E"/>
                </a:solidFill>
                <a:effectLst/>
                <a:latin typeface="-apple-system"/>
              </a:rPr>
              <a:t>. Since it's a time trial game, you will have 60 seconds to complete as much correct </a:t>
            </a:r>
            <a:r>
              <a:rPr lang="en-US" b="0" i="0" dirty="0" err="1">
                <a:solidFill>
                  <a:srgbClr val="24292E"/>
                </a:solidFill>
                <a:effectLst/>
                <a:latin typeface="-apple-system"/>
              </a:rPr>
              <a:t>QTacos</a:t>
            </a:r>
            <a:r>
              <a:rPr lang="en-US" b="0" i="0" dirty="0">
                <a:solidFill>
                  <a:srgbClr val="24292E"/>
                </a:solidFill>
                <a:effectLst/>
                <a:latin typeface="-apple-system"/>
              </a:rPr>
              <a:t> as you can (you can also set the time limit).</a:t>
            </a:r>
            <a:endParaRPr lang="es-MX" dirty="0"/>
          </a:p>
        </p:txBody>
      </p:sp>
      <p:sp>
        <p:nvSpPr>
          <p:cNvPr id="4" name="Marcador de número de diapositiva 3"/>
          <p:cNvSpPr>
            <a:spLocks noGrp="1"/>
          </p:cNvSpPr>
          <p:nvPr>
            <p:ph type="sldNum" sz="quarter" idx="5"/>
          </p:nvPr>
        </p:nvSpPr>
        <p:spPr/>
        <p:txBody>
          <a:bodyPr/>
          <a:lstStyle/>
          <a:p>
            <a:fld id="{4F816B1E-6594-40A4-A8FD-B2EE027B68C1}" type="slidenum">
              <a:rPr lang="es-MX" smtClean="0"/>
              <a:t>11</a:t>
            </a:fld>
            <a:endParaRPr lang="es-MX"/>
          </a:p>
        </p:txBody>
      </p:sp>
    </p:spTree>
    <p:extLst>
      <p:ext uri="{BB962C8B-B14F-4D97-AF65-F5344CB8AC3E}">
        <p14:creationId xmlns:p14="http://schemas.microsoft.com/office/powerpoint/2010/main" val="1872448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F816B1E-6594-40A4-A8FD-B2EE027B68C1}" type="slidenum">
              <a:rPr lang="es-MX" smtClean="0"/>
              <a:t>12</a:t>
            </a:fld>
            <a:endParaRPr lang="es-MX"/>
          </a:p>
        </p:txBody>
      </p:sp>
    </p:spTree>
    <p:extLst>
      <p:ext uri="{BB962C8B-B14F-4D97-AF65-F5344CB8AC3E}">
        <p14:creationId xmlns:p14="http://schemas.microsoft.com/office/powerpoint/2010/main" val="3764318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F816B1E-6594-40A4-A8FD-B2EE027B68C1}" type="slidenum">
              <a:rPr lang="es-MX" smtClean="0"/>
              <a:t>13</a:t>
            </a:fld>
            <a:endParaRPr lang="es-MX"/>
          </a:p>
        </p:txBody>
      </p:sp>
    </p:spTree>
    <p:extLst>
      <p:ext uri="{BB962C8B-B14F-4D97-AF65-F5344CB8AC3E}">
        <p14:creationId xmlns:p14="http://schemas.microsoft.com/office/powerpoint/2010/main" val="351354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F816B1E-6594-40A4-A8FD-B2EE027B68C1}" type="slidenum">
              <a:rPr lang="es-MX" smtClean="0"/>
              <a:t>14</a:t>
            </a:fld>
            <a:endParaRPr lang="es-MX"/>
          </a:p>
        </p:txBody>
      </p:sp>
    </p:spTree>
    <p:extLst>
      <p:ext uri="{BB962C8B-B14F-4D97-AF65-F5344CB8AC3E}">
        <p14:creationId xmlns:p14="http://schemas.microsoft.com/office/powerpoint/2010/main" val="223598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1/31/2021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‹Nº›</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88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1/31/2021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22908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1/31/2021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786026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1/31/2021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56527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1/31/2021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154638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1/31/2021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09192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1/31/2021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52398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1/31/2021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177307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1/31/2021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057165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1/31/2021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35756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1/31/2021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76276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1/31/2021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118651183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06" r:id="rId6"/>
    <p:sldLayoutId id="2147483702" r:id="rId7"/>
    <p:sldLayoutId id="2147483703" r:id="rId8"/>
    <p:sldLayoutId id="2147483704" r:id="rId9"/>
    <p:sldLayoutId id="2147483705" r:id="rId10"/>
    <p:sldLayoutId id="2147483707"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97C305C-0E98-44D5-A930-21F23CC52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acos Fondo de celular | Fondos mexicanos, Fondos de escritorio  minimalista, Dibujos garabateados">
            <a:extLst>
              <a:ext uri="{FF2B5EF4-FFF2-40B4-BE49-F238E27FC236}">
                <a16:creationId xmlns:a16="http://schemas.microsoft.com/office/drawing/2014/main" id="{4A870ADB-0C45-411E-ABB5-648B8E39521E}"/>
              </a:ext>
            </a:extLst>
          </p:cNvPr>
          <p:cNvPicPr>
            <a:picLocks noChangeAspect="1" noChangeArrowheads="1"/>
          </p:cNvPicPr>
          <p:nvPr/>
        </p:nvPicPr>
        <p:blipFill rotWithShape="1">
          <a:blip r:embed="rId2">
            <a:clrChange>
              <a:clrFrom>
                <a:srgbClr val="FEF0B3"/>
              </a:clrFrom>
              <a:clrTo>
                <a:srgbClr val="FEF0B3">
                  <a:alpha val="0"/>
                </a:srgbClr>
              </a:clrTo>
            </a:clrChange>
            <a:extLst>
              <a:ext uri="{28A0092B-C50C-407E-A947-70E740481C1C}">
                <a14:useLocalDpi xmlns:a14="http://schemas.microsoft.com/office/drawing/2010/main" val="0"/>
              </a:ext>
            </a:extLst>
          </a:blip>
          <a:srcRect t="3410" r="-1" b="9964"/>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acos Fondo de celular | Fondos mexicanos, Fondos de escritorio  minimalista, Dibujos garabateados">
            <a:extLst>
              <a:ext uri="{FF2B5EF4-FFF2-40B4-BE49-F238E27FC236}">
                <a16:creationId xmlns:a16="http://schemas.microsoft.com/office/drawing/2014/main" id="{449056FD-8957-43D1-B77F-964A19042D2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t="3410" r="-1" b="9964"/>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5BFC459-3D1B-4999-B755-725E25A584CC}"/>
              </a:ext>
            </a:extLst>
          </p:cNvPr>
          <p:cNvSpPr>
            <a:spLocks noGrp="1"/>
          </p:cNvSpPr>
          <p:nvPr>
            <p:ph type="ctrTitle"/>
          </p:nvPr>
        </p:nvSpPr>
        <p:spPr>
          <a:xfrm>
            <a:off x="2103121" y="4727173"/>
            <a:ext cx="7985759" cy="868823"/>
          </a:xfrm>
        </p:spPr>
        <p:txBody>
          <a:bodyPr anchor="ctr">
            <a:normAutofit/>
          </a:bodyPr>
          <a:lstStyle/>
          <a:p>
            <a:pPr algn="ctr"/>
            <a:r>
              <a:rPr lang="es-MX" sz="4000"/>
              <a:t>TaQu</a:t>
            </a:r>
            <a:r>
              <a:rPr lang="es-MX" sz="4000" dirty="0"/>
              <a:t> </a:t>
            </a:r>
            <a:r>
              <a:rPr lang="es-MX" sz="4000"/>
              <a:t>Fever</a:t>
            </a:r>
            <a:endParaRPr lang="es-MX" sz="4000" dirty="0"/>
          </a:p>
        </p:txBody>
      </p:sp>
      <p:sp>
        <p:nvSpPr>
          <p:cNvPr id="75" name="Rectangle: Rounded Corners 7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ítulo 2">
            <a:extLst>
              <a:ext uri="{FF2B5EF4-FFF2-40B4-BE49-F238E27FC236}">
                <a16:creationId xmlns:a16="http://schemas.microsoft.com/office/drawing/2014/main" id="{F72A5015-DBD8-457D-AEE6-2D8A2A2D9131}"/>
              </a:ext>
            </a:extLst>
          </p:cNvPr>
          <p:cNvSpPr>
            <a:spLocks noGrp="1"/>
          </p:cNvSpPr>
          <p:nvPr>
            <p:ph type="subTitle" idx="1"/>
          </p:nvPr>
        </p:nvSpPr>
        <p:spPr>
          <a:xfrm>
            <a:off x="2615738" y="5680637"/>
            <a:ext cx="6960524" cy="598516"/>
          </a:xfrm>
        </p:spPr>
        <p:txBody>
          <a:bodyPr anchor="ctr">
            <a:normAutofit fontScale="70000" lnSpcReduction="20000"/>
          </a:bodyPr>
          <a:lstStyle/>
          <a:p>
            <a:pPr algn="ctr">
              <a:lnSpc>
                <a:spcPct val="120000"/>
              </a:lnSpc>
              <a:spcBef>
                <a:spcPts val="0"/>
              </a:spcBef>
            </a:pPr>
            <a:r>
              <a:rPr lang="es-MX" sz="2000" dirty="0">
                <a:solidFill>
                  <a:schemeClr val="bg1"/>
                </a:solidFill>
              </a:rPr>
              <a:t>~ </a:t>
            </a:r>
            <a:r>
              <a:rPr lang="es-MX" sz="2000" dirty="0" err="1">
                <a:solidFill>
                  <a:schemeClr val="bg1"/>
                </a:solidFill>
              </a:rPr>
              <a:t>QTacos</a:t>
            </a:r>
            <a:r>
              <a:rPr lang="es-MX" sz="2000" dirty="0">
                <a:solidFill>
                  <a:schemeClr val="bg1"/>
                </a:solidFill>
              </a:rPr>
              <a:t> ~</a:t>
            </a:r>
          </a:p>
          <a:p>
            <a:pPr algn="ctr">
              <a:lnSpc>
                <a:spcPct val="120000"/>
              </a:lnSpc>
              <a:spcBef>
                <a:spcPts val="0"/>
              </a:spcBef>
            </a:pPr>
            <a:r>
              <a:rPr lang="es-MX" sz="2000" dirty="0">
                <a:solidFill>
                  <a:schemeClr val="bg1"/>
                </a:solidFill>
              </a:rPr>
              <a:t>Yareli Aguilar, Alejandro Martínez, Diego Pérez, Isaac Pimentel, Saúl Puente.</a:t>
            </a:r>
          </a:p>
        </p:txBody>
      </p:sp>
      <p:pic>
        <p:nvPicPr>
          <p:cNvPr id="6" name="Imagen 5">
            <a:extLst>
              <a:ext uri="{FF2B5EF4-FFF2-40B4-BE49-F238E27FC236}">
                <a16:creationId xmlns:a16="http://schemas.microsoft.com/office/drawing/2014/main" id="{652EC70A-219A-477F-9969-5C20396D4BE6}"/>
              </a:ext>
            </a:extLst>
          </p:cNvPr>
          <p:cNvPicPr>
            <a:picLocks noChangeAspect="1"/>
          </p:cNvPicPr>
          <p:nvPr/>
        </p:nvPicPr>
        <p:blipFill rotWithShape="1">
          <a:blip r:embed="rId5"/>
          <a:srcRect l="3380"/>
          <a:stretch/>
        </p:blipFill>
        <p:spPr>
          <a:xfrm>
            <a:off x="4984573" y="71854"/>
            <a:ext cx="2222853" cy="1332634"/>
          </a:xfrm>
          <a:prstGeom prst="rect">
            <a:avLst/>
          </a:prstGeom>
        </p:spPr>
      </p:pic>
    </p:spTree>
    <p:extLst>
      <p:ext uri="{BB962C8B-B14F-4D97-AF65-F5344CB8AC3E}">
        <p14:creationId xmlns:p14="http://schemas.microsoft.com/office/powerpoint/2010/main" val="127009411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E8D1AAA4-5BCC-4847-B01F-EC33DF4F66C7}"/>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A65E4FF7-A070-4E14-89AF-8564122F2988}"/>
              </a:ext>
            </a:extLst>
          </p:cNvPr>
          <p:cNvSpPr/>
          <p:nvPr/>
        </p:nvSpPr>
        <p:spPr>
          <a:xfrm>
            <a:off x="716030" y="1237549"/>
            <a:ext cx="10759938" cy="1323439"/>
          </a:xfrm>
          <a:prstGeom prst="rect">
            <a:avLst/>
          </a:prstGeom>
          <a:noFill/>
        </p:spPr>
        <p:txBody>
          <a:bodyPr wrap="square" lIns="91440" tIns="45720" rIns="91440" bIns="45720">
            <a:spAutoFit/>
          </a:bodyPr>
          <a:lstStyle/>
          <a:p>
            <a:pPr algn="just"/>
            <a:r>
              <a:rPr lang="en-US" sz="2000" b="0" cap="none" spc="0" dirty="0">
                <a:ln w="0"/>
                <a:solidFill>
                  <a:schemeClr val="tx1"/>
                </a:solidFill>
                <a:effectLst>
                  <a:outerShdw blurRad="38100" dist="19050" dir="2700000" algn="tl" rotWithShape="0">
                    <a:schemeClr val="dk1">
                      <a:alpha val="40000"/>
                    </a:schemeClr>
                  </a:outerShdw>
                </a:effectLst>
              </a:rPr>
              <a:t>Start with a </a:t>
            </a:r>
            <a:r>
              <a:rPr lang="en-US" sz="2000" b="0" cap="none" spc="0" dirty="0" err="1">
                <a:ln w="0"/>
                <a:solidFill>
                  <a:schemeClr val="tx1"/>
                </a:solidFill>
                <a:effectLst>
                  <a:outerShdw blurRad="38100" dist="19050" dir="2700000" algn="tl" rotWithShape="0">
                    <a:schemeClr val="dk1">
                      <a:alpha val="40000"/>
                    </a:schemeClr>
                  </a:outerShdw>
                </a:effectLst>
              </a:rPr>
              <a:t>QTortilla</a:t>
            </a:r>
            <a:r>
              <a:rPr lang="en-US" sz="2000" b="0" cap="none" spc="0" dirty="0">
                <a:ln w="0"/>
                <a:solidFill>
                  <a:schemeClr val="tx1"/>
                </a:solidFill>
                <a:effectLst>
                  <a:outerShdw blurRad="38100" dist="19050" dir="2700000" algn="tl" rotWithShape="0">
                    <a:schemeClr val="dk1">
                      <a:alpha val="40000"/>
                    </a:schemeClr>
                  </a:outerShdw>
                </a:effectLst>
              </a:rPr>
              <a:t>, which is a qubit in an initial quantum state, apply different ingredients made of quantum gates, and what you get is an awesome </a:t>
            </a:r>
            <a:r>
              <a:rPr lang="en-US" sz="2000" b="0" cap="none" spc="0" dirty="0" err="1">
                <a:ln w="0"/>
                <a:solidFill>
                  <a:schemeClr val="tx1"/>
                </a:solidFill>
                <a:effectLst>
                  <a:outerShdw blurRad="38100" dist="19050" dir="2700000" algn="tl" rotWithShape="0">
                    <a:schemeClr val="dk1">
                      <a:alpha val="40000"/>
                    </a:schemeClr>
                  </a:outerShdw>
                </a:effectLst>
              </a:rPr>
              <a:t>QTaco</a:t>
            </a:r>
            <a:r>
              <a:rPr lang="en-US" sz="2000" b="0" cap="none" spc="0" dirty="0">
                <a:ln w="0"/>
                <a:solidFill>
                  <a:schemeClr val="tx1"/>
                </a:solidFill>
                <a:effectLst>
                  <a:outerShdw blurRad="38100" dist="19050" dir="2700000" algn="tl" rotWithShape="0">
                    <a:schemeClr val="dk1">
                      <a:alpha val="40000"/>
                    </a:schemeClr>
                  </a:outerShdw>
                </a:effectLst>
              </a:rPr>
              <a:t>, which you can see as a qubit in a final quantum state. If this </a:t>
            </a:r>
            <a:r>
              <a:rPr lang="en-US" sz="2000" b="0" cap="none" spc="0" dirty="0" err="1">
                <a:ln w="0"/>
                <a:solidFill>
                  <a:schemeClr val="tx1"/>
                </a:solidFill>
                <a:effectLst>
                  <a:outerShdw blurRad="38100" dist="19050" dir="2700000" algn="tl" rotWithShape="0">
                    <a:schemeClr val="dk1">
                      <a:alpha val="40000"/>
                    </a:schemeClr>
                  </a:outerShdw>
                </a:effectLst>
              </a:rPr>
              <a:t>QTaco</a:t>
            </a:r>
            <a:r>
              <a:rPr lang="en-US" sz="2000" b="0" cap="none" spc="0" dirty="0">
                <a:ln w="0"/>
                <a:solidFill>
                  <a:schemeClr val="tx1"/>
                </a:solidFill>
                <a:effectLst>
                  <a:outerShdw blurRad="38100" dist="19050" dir="2700000" algn="tl" rotWithShape="0">
                    <a:schemeClr val="dk1">
                      <a:alpha val="40000"/>
                    </a:schemeClr>
                  </a:outerShdw>
                </a:effectLst>
              </a:rPr>
              <a:t> is the </a:t>
            </a:r>
            <a:r>
              <a:rPr lang="en-US" sz="2000" b="0" cap="none" spc="0" dirty="0" err="1">
                <a:ln w="0"/>
                <a:solidFill>
                  <a:schemeClr val="tx1"/>
                </a:solidFill>
                <a:effectLst>
                  <a:outerShdw blurRad="38100" dist="19050" dir="2700000" algn="tl" rotWithShape="0">
                    <a:schemeClr val="dk1">
                      <a:alpha val="40000"/>
                    </a:schemeClr>
                  </a:outerShdw>
                </a:effectLst>
              </a:rPr>
              <a:t>QTaco</a:t>
            </a:r>
            <a:r>
              <a:rPr lang="en-US" sz="2000" b="0" cap="none" spc="0" dirty="0">
                <a:ln w="0"/>
                <a:solidFill>
                  <a:schemeClr val="tx1"/>
                </a:solidFill>
                <a:effectLst>
                  <a:outerShdw blurRad="38100" dist="19050" dir="2700000" algn="tl" rotWithShape="0">
                    <a:schemeClr val="dk1">
                      <a:alpha val="40000"/>
                    </a:schemeClr>
                  </a:outerShdw>
                </a:effectLst>
              </a:rPr>
              <a:t> the customer ordered, you win one point. </a:t>
            </a:r>
            <a:endParaRPr lang="es-ES" sz="20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18">
            <a:extLst>
              <a:ext uri="{FF2B5EF4-FFF2-40B4-BE49-F238E27FC236}">
                <a16:creationId xmlns:a16="http://schemas.microsoft.com/office/drawing/2014/main" id="{3304EE82-F234-4427-AB9E-62DC014B046A}"/>
              </a:ext>
            </a:extLst>
          </p:cNvPr>
          <p:cNvPicPr>
            <a:picLocks noChangeAspect="1"/>
          </p:cNvPicPr>
          <p:nvPr/>
        </p:nvPicPr>
        <p:blipFill>
          <a:blip r:embed="rId4"/>
          <a:stretch>
            <a:fillRect/>
          </a:stretch>
        </p:blipFill>
        <p:spPr>
          <a:xfrm>
            <a:off x="725987" y="3035862"/>
            <a:ext cx="3722914" cy="2462387"/>
          </a:xfrm>
          <a:prstGeom prst="rect">
            <a:avLst/>
          </a:prstGeom>
        </p:spPr>
      </p:pic>
      <p:pic>
        <p:nvPicPr>
          <p:cNvPr id="8" name="Picture 15">
            <a:extLst>
              <a:ext uri="{FF2B5EF4-FFF2-40B4-BE49-F238E27FC236}">
                <a16:creationId xmlns:a16="http://schemas.microsoft.com/office/drawing/2014/main" id="{1952E51F-F28E-4210-80A3-3317C6FE673C}"/>
              </a:ext>
            </a:extLst>
          </p:cNvPr>
          <p:cNvPicPr>
            <a:picLocks noChangeAspect="1"/>
          </p:cNvPicPr>
          <p:nvPr/>
        </p:nvPicPr>
        <p:blipFill>
          <a:blip r:embed="rId5"/>
          <a:stretch>
            <a:fillRect/>
          </a:stretch>
        </p:blipFill>
        <p:spPr>
          <a:xfrm>
            <a:off x="5169724" y="2329133"/>
            <a:ext cx="1852552" cy="1828780"/>
          </a:xfrm>
          <a:prstGeom prst="rect">
            <a:avLst/>
          </a:prstGeom>
        </p:spPr>
      </p:pic>
      <p:pic>
        <p:nvPicPr>
          <p:cNvPr id="9" name="Picture 4">
            <a:extLst>
              <a:ext uri="{FF2B5EF4-FFF2-40B4-BE49-F238E27FC236}">
                <a16:creationId xmlns:a16="http://schemas.microsoft.com/office/drawing/2014/main" id="{9243E8BC-D04B-460E-A8C9-34C05B420728}"/>
              </a:ext>
            </a:extLst>
          </p:cNvPr>
          <p:cNvPicPr>
            <a:picLocks noChangeAspect="1"/>
          </p:cNvPicPr>
          <p:nvPr/>
        </p:nvPicPr>
        <p:blipFill>
          <a:blip r:embed="rId6"/>
          <a:stretch>
            <a:fillRect/>
          </a:stretch>
        </p:blipFill>
        <p:spPr>
          <a:xfrm>
            <a:off x="4876802" y="3552299"/>
            <a:ext cx="2743200" cy="2743200"/>
          </a:xfrm>
          <a:prstGeom prst="rect">
            <a:avLst/>
          </a:prstGeom>
        </p:spPr>
      </p:pic>
      <p:pic>
        <p:nvPicPr>
          <p:cNvPr id="10" name="Picture 6">
            <a:extLst>
              <a:ext uri="{FF2B5EF4-FFF2-40B4-BE49-F238E27FC236}">
                <a16:creationId xmlns:a16="http://schemas.microsoft.com/office/drawing/2014/main" id="{3C49768F-2AF4-4F86-9F2F-6BFFC18D1DD5}"/>
              </a:ext>
            </a:extLst>
          </p:cNvPr>
          <p:cNvPicPr>
            <a:picLocks noChangeAspect="1"/>
          </p:cNvPicPr>
          <p:nvPr/>
        </p:nvPicPr>
        <p:blipFill>
          <a:blip r:embed="rId7"/>
          <a:stretch>
            <a:fillRect/>
          </a:stretch>
        </p:blipFill>
        <p:spPr>
          <a:xfrm>
            <a:off x="5603051" y="5666849"/>
            <a:ext cx="1419225" cy="1257300"/>
          </a:xfrm>
          <a:prstGeom prst="rect">
            <a:avLst/>
          </a:prstGeom>
        </p:spPr>
      </p:pic>
      <p:pic>
        <p:nvPicPr>
          <p:cNvPr id="11" name="Picture 18">
            <a:extLst>
              <a:ext uri="{FF2B5EF4-FFF2-40B4-BE49-F238E27FC236}">
                <a16:creationId xmlns:a16="http://schemas.microsoft.com/office/drawing/2014/main" id="{B5680105-EFF2-48C3-821E-0EB9028BC937}"/>
              </a:ext>
            </a:extLst>
          </p:cNvPr>
          <p:cNvPicPr>
            <a:picLocks noChangeAspect="1"/>
          </p:cNvPicPr>
          <p:nvPr/>
        </p:nvPicPr>
        <p:blipFill>
          <a:blip r:embed="rId4"/>
          <a:stretch>
            <a:fillRect/>
          </a:stretch>
        </p:blipFill>
        <p:spPr>
          <a:xfrm>
            <a:off x="8005269" y="3035861"/>
            <a:ext cx="3722914" cy="2462387"/>
          </a:xfrm>
          <a:prstGeom prst="rect">
            <a:avLst/>
          </a:prstGeom>
        </p:spPr>
      </p:pic>
      <p:sp>
        <p:nvSpPr>
          <p:cNvPr id="3" name="Rectángulo 2">
            <a:extLst>
              <a:ext uri="{FF2B5EF4-FFF2-40B4-BE49-F238E27FC236}">
                <a16:creationId xmlns:a16="http://schemas.microsoft.com/office/drawing/2014/main" id="{85030AF7-5F7D-42AB-9300-FF709C7548B9}"/>
              </a:ext>
            </a:extLst>
          </p:cNvPr>
          <p:cNvSpPr/>
          <p:nvPr/>
        </p:nvSpPr>
        <p:spPr>
          <a:xfrm>
            <a:off x="2993227" y="444913"/>
            <a:ext cx="6205545" cy="769441"/>
          </a:xfrm>
          <a:prstGeom prst="rect">
            <a:avLst/>
          </a:prstGeom>
          <a:noFill/>
        </p:spPr>
        <p:txBody>
          <a:bodyPr wrap="none" lIns="91440" tIns="45720" rIns="91440" bIns="45720">
            <a:spAutoFit/>
          </a:bodyPr>
          <a:lstStyle/>
          <a:p>
            <a:pPr algn="ctr"/>
            <a:r>
              <a:rPr lang="es-ES" sz="4400" b="0" cap="none" spc="0" dirty="0" err="1">
                <a:ln w="0"/>
                <a:solidFill>
                  <a:schemeClr val="tx1"/>
                </a:solidFill>
                <a:effectLst>
                  <a:outerShdw blurRad="38100" dist="19050" dir="2700000" algn="tl" rotWithShape="0">
                    <a:schemeClr val="dk1">
                      <a:alpha val="40000"/>
                    </a:schemeClr>
                  </a:outerShdw>
                </a:effectLst>
              </a:rPr>
              <a:t>How</a:t>
            </a:r>
            <a:r>
              <a:rPr lang="es-ES" sz="4400" b="0" cap="none" spc="0" dirty="0">
                <a:ln w="0"/>
                <a:solidFill>
                  <a:schemeClr val="tx1"/>
                </a:solidFill>
                <a:effectLst>
                  <a:outerShdw blurRad="38100" dist="19050" dir="2700000" algn="tl" rotWithShape="0">
                    <a:schemeClr val="dk1">
                      <a:alpha val="40000"/>
                    </a:schemeClr>
                  </a:outerShdw>
                </a:effectLst>
              </a:rPr>
              <a:t> </a:t>
            </a:r>
            <a:r>
              <a:rPr lang="es-ES" sz="4400" b="0" cap="none" spc="0" dirty="0" err="1">
                <a:ln w="0"/>
                <a:solidFill>
                  <a:schemeClr val="tx1"/>
                </a:solidFill>
                <a:effectLst>
                  <a:outerShdw blurRad="38100" dist="19050" dir="2700000" algn="tl" rotWithShape="0">
                    <a:schemeClr val="dk1">
                      <a:alpha val="40000"/>
                    </a:schemeClr>
                  </a:outerShdw>
                </a:effectLst>
              </a:rPr>
              <a:t>to</a:t>
            </a:r>
            <a:r>
              <a:rPr lang="es-ES" sz="4400" b="0" cap="none" spc="0" dirty="0">
                <a:ln w="0"/>
                <a:solidFill>
                  <a:schemeClr val="tx1"/>
                </a:solidFill>
                <a:effectLst>
                  <a:outerShdw blurRad="38100" dist="19050" dir="2700000" algn="tl" rotWithShape="0">
                    <a:schemeClr val="dk1">
                      <a:alpha val="40000"/>
                    </a:schemeClr>
                  </a:outerShdw>
                </a:effectLst>
              </a:rPr>
              <a:t> </a:t>
            </a:r>
            <a:r>
              <a:rPr lang="es-ES" sz="4400" b="0" cap="none" spc="0" dirty="0" err="1">
                <a:ln w="0"/>
                <a:solidFill>
                  <a:schemeClr val="tx1"/>
                </a:solidFill>
                <a:effectLst>
                  <a:outerShdw blurRad="38100" dist="19050" dir="2700000" algn="tl" rotWithShape="0">
                    <a:schemeClr val="dk1">
                      <a:alpha val="40000"/>
                    </a:schemeClr>
                  </a:outerShdw>
                </a:effectLst>
              </a:rPr>
              <a:t>make</a:t>
            </a:r>
            <a:r>
              <a:rPr lang="es-ES" sz="4400" b="0" cap="none" spc="0" dirty="0">
                <a:ln w="0"/>
                <a:solidFill>
                  <a:schemeClr val="tx1"/>
                </a:solidFill>
                <a:effectLst>
                  <a:outerShdw blurRad="38100" dist="19050" dir="2700000" algn="tl" rotWithShape="0">
                    <a:schemeClr val="dk1">
                      <a:alpha val="40000"/>
                    </a:schemeClr>
                  </a:outerShdw>
                </a:effectLst>
              </a:rPr>
              <a:t> a </a:t>
            </a:r>
            <a:r>
              <a:rPr lang="es-ES" sz="4400" b="0" cap="none" spc="0" dirty="0" err="1">
                <a:ln w="0"/>
                <a:solidFill>
                  <a:schemeClr val="tx1"/>
                </a:solidFill>
                <a:effectLst>
                  <a:outerShdw blurRad="38100" dist="19050" dir="2700000" algn="tl" rotWithShape="0">
                    <a:schemeClr val="dk1">
                      <a:alpha val="40000"/>
                    </a:schemeClr>
                  </a:outerShdw>
                </a:effectLst>
              </a:rPr>
              <a:t>Qtaco</a:t>
            </a:r>
            <a:r>
              <a:rPr lang="es-ES" sz="4400" b="0" cap="none" spc="0" dirty="0">
                <a:ln w="0"/>
                <a:solidFill>
                  <a:schemeClr val="tx1"/>
                </a:solidFill>
                <a:effectLst>
                  <a:outerShdw blurRad="38100" dist="19050" dir="2700000" algn="tl" rotWithShape="0">
                    <a:schemeClr val="dk1">
                      <a:alpha val="40000"/>
                    </a:schemeClr>
                  </a:outerShdw>
                </a:effectLst>
              </a:rPr>
              <a:t>?</a:t>
            </a:r>
          </a:p>
        </p:txBody>
      </p:sp>
      <p:pic>
        <p:nvPicPr>
          <p:cNvPr id="12" name="Picture 15">
            <a:extLst>
              <a:ext uri="{FF2B5EF4-FFF2-40B4-BE49-F238E27FC236}">
                <a16:creationId xmlns:a16="http://schemas.microsoft.com/office/drawing/2014/main" id="{E74C0BB4-95AD-4985-AE34-CB7AEDBECEA3}"/>
              </a:ext>
            </a:extLst>
          </p:cNvPr>
          <p:cNvPicPr>
            <a:picLocks noChangeAspect="1"/>
          </p:cNvPicPr>
          <p:nvPr/>
        </p:nvPicPr>
        <p:blipFill>
          <a:blip r:embed="rId5"/>
          <a:stretch>
            <a:fillRect/>
          </a:stretch>
        </p:blipFill>
        <p:spPr>
          <a:xfrm>
            <a:off x="8714955" y="3118731"/>
            <a:ext cx="2303542" cy="2273983"/>
          </a:xfrm>
          <a:prstGeom prst="rect">
            <a:avLst/>
          </a:prstGeom>
        </p:spPr>
      </p:pic>
      <p:pic>
        <p:nvPicPr>
          <p:cNvPr id="13" name="Picture 4">
            <a:extLst>
              <a:ext uri="{FF2B5EF4-FFF2-40B4-BE49-F238E27FC236}">
                <a16:creationId xmlns:a16="http://schemas.microsoft.com/office/drawing/2014/main" id="{CC351120-FC7C-4542-9CD4-EEBFAF27CABA}"/>
              </a:ext>
            </a:extLst>
          </p:cNvPr>
          <p:cNvPicPr>
            <a:picLocks noChangeAspect="1"/>
          </p:cNvPicPr>
          <p:nvPr/>
        </p:nvPicPr>
        <p:blipFill>
          <a:blip r:embed="rId6"/>
          <a:stretch>
            <a:fillRect/>
          </a:stretch>
        </p:blipFill>
        <p:spPr>
          <a:xfrm>
            <a:off x="8808843" y="3118731"/>
            <a:ext cx="2209654" cy="2209654"/>
          </a:xfrm>
          <a:prstGeom prst="rect">
            <a:avLst/>
          </a:prstGeom>
        </p:spPr>
      </p:pic>
      <p:pic>
        <p:nvPicPr>
          <p:cNvPr id="14" name="Picture 6">
            <a:extLst>
              <a:ext uri="{FF2B5EF4-FFF2-40B4-BE49-F238E27FC236}">
                <a16:creationId xmlns:a16="http://schemas.microsoft.com/office/drawing/2014/main" id="{14218C9E-DD15-4918-AE62-47A0ECCC03B5}"/>
              </a:ext>
            </a:extLst>
          </p:cNvPr>
          <p:cNvPicPr>
            <a:picLocks noChangeAspect="1"/>
          </p:cNvPicPr>
          <p:nvPr/>
        </p:nvPicPr>
        <p:blipFill>
          <a:blip r:embed="rId7"/>
          <a:stretch>
            <a:fillRect/>
          </a:stretch>
        </p:blipFill>
        <p:spPr>
          <a:xfrm>
            <a:off x="9204057" y="3627072"/>
            <a:ext cx="1419225" cy="1257300"/>
          </a:xfrm>
          <a:prstGeom prst="rect">
            <a:avLst/>
          </a:prstGeom>
        </p:spPr>
      </p:pic>
    </p:spTree>
    <p:extLst>
      <p:ext uri="{BB962C8B-B14F-4D97-AF65-F5344CB8AC3E}">
        <p14:creationId xmlns:p14="http://schemas.microsoft.com/office/powerpoint/2010/main" val="48442172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56B57604-B6CD-463C-BEC2-19E827A78072}"/>
              </a:ext>
            </a:extLst>
          </p:cNvPr>
          <p:cNvPicPr>
            <a:picLocks noChangeAspect="1"/>
          </p:cNvPicPr>
          <p:nvPr/>
        </p:nvPicPr>
        <p:blipFill>
          <a:blip r:embed="rId3">
            <a:alphaModFix amt="5000"/>
          </a:blip>
          <a:stretch>
            <a:fillRect/>
          </a:stretch>
        </p:blipFill>
        <p:spPr>
          <a:xfrm>
            <a:off x="0" y="24356"/>
            <a:ext cx="12192000" cy="6858000"/>
          </a:xfrm>
          <a:prstGeom prst="rect">
            <a:avLst/>
          </a:prstGeom>
        </p:spPr>
      </p:pic>
      <p:sp>
        <p:nvSpPr>
          <p:cNvPr id="3" name="Rectángulo 2">
            <a:extLst>
              <a:ext uri="{FF2B5EF4-FFF2-40B4-BE49-F238E27FC236}">
                <a16:creationId xmlns:a16="http://schemas.microsoft.com/office/drawing/2014/main" id="{85030AF7-5F7D-42AB-9300-FF709C7548B9}"/>
              </a:ext>
            </a:extLst>
          </p:cNvPr>
          <p:cNvSpPr/>
          <p:nvPr/>
        </p:nvSpPr>
        <p:spPr>
          <a:xfrm>
            <a:off x="2992426" y="444913"/>
            <a:ext cx="6207148" cy="769441"/>
          </a:xfrm>
          <a:prstGeom prst="rect">
            <a:avLst/>
          </a:prstGeom>
          <a:noFill/>
        </p:spPr>
        <p:txBody>
          <a:bodyPr wrap="none" lIns="91440" tIns="45720" rIns="91440" bIns="45720">
            <a:spAutoFit/>
          </a:bodyPr>
          <a:lstStyle/>
          <a:p>
            <a:pPr algn="ctr"/>
            <a:r>
              <a:rPr lang="es-ES" sz="4400" b="0" cap="none" spc="0" dirty="0" err="1">
                <a:ln w="0"/>
                <a:solidFill>
                  <a:schemeClr val="tx1"/>
                </a:solidFill>
                <a:effectLst>
                  <a:outerShdw blurRad="38100" dist="19050" dir="2700000" algn="tl" rotWithShape="0">
                    <a:schemeClr val="dk1">
                      <a:alpha val="40000"/>
                    </a:schemeClr>
                  </a:outerShdw>
                </a:effectLst>
              </a:rPr>
              <a:t>How</a:t>
            </a:r>
            <a:r>
              <a:rPr lang="es-ES" sz="4400" b="0" cap="none" spc="0" dirty="0">
                <a:ln w="0"/>
                <a:solidFill>
                  <a:schemeClr val="tx1"/>
                </a:solidFill>
                <a:effectLst>
                  <a:outerShdw blurRad="38100" dist="19050" dir="2700000" algn="tl" rotWithShape="0">
                    <a:schemeClr val="dk1">
                      <a:alpha val="40000"/>
                    </a:schemeClr>
                  </a:outerShdw>
                </a:effectLst>
              </a:rPr>
              <a:t> </a:t>
            </a:r>
            <a:r>
              <a:rPr lang="es-ES" sz="4400" b="0" cap="none" spc="0" dirty="0" err="1">
                <a:ln w="0"/>
                <a:solidFill>
                  <a:schemeClr val="tx1"/>
                </a:solidFill>
                <a:effectLst>
                  <a:outerShdw blurRad="38100" dist="19050" dir="2700000" algn="tl" rotWithShape="0">
                    <a:schemeClr val="dk1">
                      <a:alpha val="40000"/>
                    </a:schemeClr>
                  </a:outerShdw>
                </a:effectLst>
              </a:rPr>
              <a:t>to</a:t>
            </a:r>
            <a:r>
              <a:rPr lang="es-ES" sz="4400" b="0" cap="none" spc="0" dirty="0">
                <a:ln w="0"/>
                <a:solidFill>
                  <a:schemeClr val="tx1"/>
                </a:solidFill>
                <a:effectLst>
                  <a:outerShdw blurRad="38100" dist="19050" dir="2700000" algn="tl" rotWithShape="0">
                    <a:schemeClr val="dk1">
                      <a:alpha val="40000"/>
                    </a:schemeClr>
                  </a:outerShdw>
                </a:effectLst>
              </a:rPr>
              <a:t> </a:t>
            </a:r>
            <a:r>
              <a:rPr lang="es-ES" sz="4400" b="0" cap="none" spc="0" dirty="0" err="1">
                <a:ln w="0"/>
                <a:solidFill>
                  <a:schemeClr val="tx1"/>
                </a:solidFill>
                <a:effectLst>
                  <a:outerShdw blurRad="38100" dist="19050" dir="2700000" algn="tl" rotWithShape="0">
                    <a:schemeClr val="dk1">
                      <a:alpha val="40000"/>
                    </a:schemeClr>
                  </a:outerShdw>
                </a:effectLst>
              </a:rPr>
              <a:t>play</a:t>
            </a:r>
            <a:r>
              <a:rPr lang="es-ES" sz="4400" b="0" cap="none" spc="0" dirty="0">
                <a:ln w="0"/>
                <a:solidFill>
                  <a:schemeClr val="tx1"/>
                </a:solidFill>
                <a:effectLst>
                  <a:outerShdw blurRad="38100" dist="19050" dir="2700000" algn="tl" rotWithShape="0">
                    <a:schemeClr val="dk1">
                      <a:alpha val="40000"/>
                    </a:schemeClr>
                  </a:outerShdw>
                </a:effectLst>
              </a:rPr>
              <a:t> </a:t>
            </a:r>
            <a:r>
              <a:rPr lang="es-ES" sz="4400" b="0" cap="none" spc="0" dirty="0" err="1">
                <a:ln w="0"/>
                <a:solidFill>
                  <a:schemeClr val="tx1"/>
                </a:solidFill>
                <a:effectLst>
                  <a:outerShdw blurRad="38100" dist="19050" dir="2700000" algn="tl" rotWithShape="0">
                    <a:schemeClr val="dk1">
                      <a:alpha val="40000"/>
                    </a:schemeClr>
                  </a:outerShdw>
                </a:effectLst>
              </a:rPr>
              <a:t>th</a:t>
            </a:r>
            <a:r>
              <a:rPr lang="es-ES" sz="4400" dirty="0" err="1">
                <a:ln w="0"/>
                <a:effectLst>
                  <a:outerShdw blurRad="38100" dist="19050" dir="2700000" algn="tl" rotWithShape="0">
                    <a:schemeClr val="dk1">
                      <a:alpha val="40000"/>
                    </a:schemeClr>
                  </a:outerShdw>
                </a:effectLst>
              </a:rPr>
              <a:t>e</a:t>
            </a:r>
            <a:r>
              <a:rPr lang="es-ES" sz="4400" dirty="0">
                <a:ln w="0"/>
                <a:effectLst>
                  <a:outerShdw blurRad="38100" dist="19050" dir="2700000" algn="tl" rotWithShape="0">
                    <a:schemeClr val="dk1">
                      <a:alpha val="40000"/>
                    </a:schemeClr>
                  </a:outerShdw>
                </a:effectLst>
              </a:rPr>
              <a:t> </a:t>
            </a:r>
            <a:r>
              <a:rPr lang="es-ES" sz="4400" dirty="0" err="1">
                <a:ln w="0"/>
                <a:effectLst>
                  <a:outerShdw blurRad="38100" dist="19050" dir="2700000" algn="tl" rotWithShape="0">
                    <a:schemeClr val="dk1">
                      <a:alpha val="40000"/>
                    </a:schemeClr>
                  </a:outerShdw>
                </a:effectLst>
              </a:rPr>
              <a:t>game</a:t>
            </a:r>
            <a:r>
              <a:rPr lang="es-ES" sz="4400" dirty="0">
                <a:ln w="0"/>
                <a:effectLst>
                  <a:outerShdw blurRad="38100" dist="19050" dir="2700000" algn="tl" rotWithShape="0">
                    <a:schemeClr val="dk1">
                      <a:alpha val="40000"/>
                    </a:schemeClr>
                  </a:outerShdw>
                </a:effectLst>
              </a:rPr>
              <a:t>?</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16" name="Imagen 15">
            <a:extLst>
              <a:ext uri="{FF2B5EF4-FFF2-40B4-BE49-F238E27FC236}">
                <a16:creationId xmlns:a16="http://schemas.microsoft.com/office/drawing/2014/main" id="{B9851456-B70A-48F0-B818-911BB09268E3}"/>
              </a:ext>
            </a:extLst>
          </p:cNvPr>
          <p:cNvPicPr>
            <a:picLocks noChangeAspect="1"/>
          </p:cNvPicPr>
          <p:nvPr/>
        </p:nvPicPr>
        <p:blipFill>
          <a:blip r:embed="rId4"/>
          <a:stretch>
            <a:fillRect/>
          </a:stretch>
        </p:blipFill>
        <p:spPr>
          <a:xfrm>
            <a:off x="568145" y="1510457"/>
            <a:ext cx="6389247" cy="4478709"/>
          </a:xfrm>
          <a:prstGeom prst="rect">
            <a:avLst/>
          </a:prstGeom>
        </p:spPr>
      </p:pic>
      <p:cxnSp>
        <p:nvCxnSpPr>
          <p:cNvPr id="4" name="Conector recto de flecha 3">
            <a:extLst>
              <a:ext uri="{FF2B5EF4-FFF2-40B4-BE49-F238E27FC236}">
                <a16:creationId xmlns:a16="http://schemas.microsoft.com/office/drawing/2014/main" id="{E75D947D-1302-4E10-85D8-2A9C96DCB84B}"/>
              </a:ext>
            </a:extLst>
          </p:cNvPr>
          <p:cNvCxnSpPr>
            <a:cxnSpLocks/>
          </p:cNvCxnSpPr>
          <p:nvPr/>
        </p:nvCxnSpPr>
        <p:spPr>
          <a:xfrm flipV="1">
            <a:off x="1660357" y="986590"/>
            <a:ext cx="1" cy="9865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8629C78-C976-4DB2-A36E-181DAA97EA56}"/>
              </a:ext>
            </a:extLst>
          </p:cNvPr>
          <p:cNvSpPr txBox="1"/>
          <p:nvPr/>
        </p:nvSpPr>
        <p:spPr>
          <a:xfrm>
            <a:off x="1249027" y="694525"/>
            <a:ext cx="822661" cy="369332"/>
          </a:xfrm>
          <a:prstGeom prst="rect">
            <a:avLst/>
          </a:prstGeom>
          <a:noFill/>
        </p:spPr>
        <p:txBody>
          <a:bodyPr wrap="none" rtlCol="0">
            <a:spAutoFit/>
          </a:bodyPr>
          <a:lstStyle/>
          <a:p>
            <a:r>
              <a:rPr lang="es-MX" dirty="0" err="1"/>
              <a:t>Order</a:t>
            </a:r>
            <a:endParaRPr lang="es-MX" dirty="0"/>
          </a:p>
        </p:txBody>
      </p:sp>
      <p:cxnSp>
        <p:nvCxnSpPr>
          <p:cNvPr id="19" name="Conector recto de flecha 18">
            <a:extLst>
              <a:ext uri="{FF2B5EF4-FFF2-40B4-BE49-F238E27FC236}">
                <a16:creationId xmlns:a16="http://schemas.microsoft.com/office/drawing/2014/main" id="{F477DD43-B87F-4E62-8945-C03F16E8710A}"/>
              </a:ext>
            </a:extLst>
          </p:cNvPr>
          <p:cNvCxnSpPr>
            <a:cxnSpLocks/>
          </p:cNvCxnSpPr>
          <p:nvPr/>
        </p:nvCxnSpPr>
        <p:spPr>
          <a:xfrm flipV="1">
            <a:off x="3490725" y="1660954"/>
            <a:ext cx="545433" cy="5949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99BB24AD-F20A-4B0E-8546-B8B6BA795452}"/>
              </a:ext>
            </a:extLst>
          </p:cNvPr>
          <p:cNvSpPr txBox="1"/>
          <p:nvPr/>
        </p:nvSpPr>
        <p:spPr>
          <a:xfrm>
            <a:off x="3940090" y="1450245"/>
            <a:ext cx="934871" cy="369332"/>
          </a:xfrm>
          <a:prstGeom prst="rect">
            <a:avLst/>
          </a:prstGeom>
          <a:noFill/>
        </p:spPr>
        <p:txBody>
          <a:bodyPr wrap="none" rtlCol="0">
            <a:spAutoFit/>
          </a:bodyPr>
          <a:lstStyle/>
          <a:p>
            <a:r>
              <a:rPr lang="es-MX" dirty="0" err="1"/>
              <a:t>Basket</a:t>
            </a:r>
            <a:endParaRPr lang="es-MX" dirty="0"/>
          </a:p>
        </p:txBody>
      </p:sp>
      <p:cxnSp>
        <p:nvCxnSpPr>
          <p:cNvPr id="23" name="Conector recto de flecha 22">
            <a:extLst>
              <a:ext uri="{FF2B5EF4-FFF2-40B4-BE49-F238E27FC236}">
                <a16:creationId xmlns:a16="http://schemas.microsoft.com/office/drawing/2014/main" id="{2F344FE5-D3F6-4806-94F8-A1840E9F8013}"/>
              </a:ext>
            </a:extLst>
          </p:cNvPr>
          <p:cNvCxnSpPr>
            <a:cxnSpLocks/>
          </p:cNvCxnSpPr>
          <p:nvPr/>
        </p:nvCxnSpPr>
        <p:spPr>
          <a:xfrm>
            <a:off x="4370511" y="5111630"/>
            <a:ext cx="1008900" cy="3589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21B2CFB7-BA0B-46CA-8B99-B66B850AB38D}"/>
              </a:ext>
            </a:extLst>
          </p:cNvPr>
          <p:cNvSpPr txBox="1"/>
          <p:nvPr/>
        </p:nvSpPr>
        <p:spPr>
          <a:xfrm>
            <a:off x="5379411" y="5347543"/>
            <a:ext cx="1120820" cy="369332"/>
          </a:xfrm>
          <a:prstGeom prst="rect">
            <a:avLst/>
          </a:prstGeom>
          <a:noFill/>
        </p:spPr>
        <p:txBody>
          <a:bodyPr wrap="none" rtlCol="0">
            <a:spAutoFit/>
          </a:bodyPr>
          <a:lstStyle/>
          <a:p>
            <a:r>
              <a:rPr lang="es-MX" dirty="0" err="1"/>
              <a:t>QTortilla</a:t>
            </a:r>
            <a:endParaRPr lang="es-MX" dirty="0"/>
          </a:p>
        </p:txBody>
      </p:sp>
      <p:sp>
        <p:nvSpPr>
          <p:cNvPr id="26" name="Elipse 25">
            <a:extLst>
              <a:ext uri="{FF2B5EF4-FFF2-40B4-BE49-F238E27FC236}">
                <a16:creationId xmlns:a16="http://schemas.microsoft.com/office/drawing/2014/main" id="{C7F827DC-C252-4A2F-A05E-142463F1B291}"/>
              </a:ext>
            </a:extLst>
          </p:cNvPr>
          <p:cNvSpPr/>
          <p:nvPr/>
        </p:nvSpPr>
        <p:spPr>
          <a:xfrm>
            <a:off x="416711" y="2833640"/>
            <a:ext cx="3009452" cy="321573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CuadroTexto 26">
            <a:extLst>
              <a:ext uri="{FF2B5EF4-FFF2-40B4-BE49-F238E27FC236}">
                <a16:creationId xmlns:a16="http://schemas.microsoft.com/office/drawing/2014/main" id="{21C8DD3C-06FA-4155-8B12-8F12B12C2A38}"/>
              </a:ext>
            </a:extLst>
          </p:cNvPr>
          <p:cNvSpPr txBox="1"/>
          <p:nvPr/>
        </p:nvSpPr>
        <p:spPr>
          <a:xfrm>
            <a:off x="1361027" y="6096535"/>
            <a:ext cx="1390124" cy="369332"/>
          </a:xfrm>
          <a:prstGeom prst="rect">
            <a:avLst/>
          </a:prstGeom>
          <a:noFill/>
        </p:spPr>
        <p:txBody>
          <a:bodyPr wrap="none" rtlCol="0">
            <a:spAutoFit/>
          </a:bodyPr>
          <a:lstStyle/>
          <a:p>
            <a:r>
              <a:rPr lang="es-MX" dirty="0" err="1"/>
              <a:t>Ingredients</a:t>
            </a:r>
            <a:endParaRPr lang="es-MX" dirty="0"/>
          </a:p>
        </p:txBody>
      </p:sp>
      <p:sp>
        <p:nvSpPr>
          <p:cNvPr id="28" name="CuadroTexto 27">
            <a:extLst>
              <a:ext uri="{FF2B5EF4-FFF2-40B4-BE49-F238E27FC236}">
                <a16:creationId xmlns:a16="http://schemas.microsoft.com/office/drawing/2014/main" id="{5E73C326-4A83-4075-882A-FC573B6EE940}"/>
              </a:ext>
            </a:extLst>
          </p:cNvPr>
          <p:cNvSpPr txBox="1"/>
          <p:nvPr/>
        </p:nvSpPr>
        <p:spPr>
          <a:xfrm>
            <a:off x="7296937" y="2833640"/>
            <a:ext cx="4478352" cy="2246769"/>
          </a:xfrm>
          <a:prstGeom prst="rect">
            <a:avLst/>
          </a:prstGeom>
          <a:noFill/>
        </p:spPr>
        <p:txBody>
          <a:bodyPr wrap="square" rtlCol="0">
            <a:spAutoFit/>
          </a:bodyPr>
          <a:lstStyle/>
          <a:p>
            <a:pPr marL="342900" indent="-342900">
              <a:buFont typeface="+mj-lt"/>
              <a:buAutoNum type="arabicPeriod"/>
            </a:pPr>
            <a:r>
              <a:rPr lang="es-MX" sz="2000" dirty="0" err="1"/>
              <a:t>The</a:t>
            </a:r>
            <a:r>
              <a:rPr lang="es-MX" sz="2000" dirty="0"/>
              <a:t> </a:t>
            </a:r>
            <a:r>
              <a:rPr lang="es-MX" sz="2000" dirty="0" err="1"/>
              <a:t>player</a:t>
            </a:r>
            <a:r>
              <a:rPr lang="es-MX" sz="2000" dirty="0"/>
              <a:t> </a:t>
            </a:r>
            <a:r>
              <a:rPr lang="es-MX" sz="2000" dirty="0" err="1"/>
              <a:t>start</a:t>
            </a:r>
            <a:r>
              <a:rPr lang="es-MX" sz="2000" dirty="0"/>
              <a:t> </a:t>
            </a:r>
            <a:r>
              <a:rPr lang="es-MX" sz="2000" dirty="0" err="1"/>
              <a:t>with</a:t>
            </a:r>
            <a:r>
              <a:rPr lang="es-MX" sz="2000" dirty="0"/>
              <a:t> 3 </a:t>
            </a:r>
            <a:r>
              <a:rPr lang="es-MX" sz="2000" dirty="0" err="1"/>
              <a:t>Qtortillas</a:t>
            </a:r>
            <a:r>
              <a:rPr lang="es-MX" sz="2000" dirty="0"/>
              <a:t>.</a:t>
            </a:r>
          </a:p>
          <a:p>
            <a:pPr marL="342900" indent="-342900">
              <a:buFont typeface="+mj-lt"/>
              <a:buAutoNum type="arabicPeriod"/>
            </a:pPr>
            <a:r>
              <a:rPr lang="es-MX" sz="2000" dirty="0" err="1"/>
              <a:t>The</a:t>
            </a:r>
            <a:r>
              <a:rPr lang="es-MX" sz="2000" dirty="0"/>
              <a:t> </a:t>
            </a:r>
            <a:r>
              <a:rPr lang="es-MX" sz="2000" dirty="0" err="1"/>
              <a:t>order</a:t>
            </a:r>
            <a:r>
              <a:rPr lang="es-MX" sz="2000" dirty="0"/>
              <a:t> </a:t>
            </a:r>
            <a:r>
              <a:rPr lang="es-MX" sz="2000" dirty="0" err="1"/>
              <a:t>from</a:t>
            </a:r>
            <a:r>
              <a:rPr lang="es-MX" sz="2000" dirty="0"/>
              <a:t> </a:t>
            </a:r>
            <a:r>
              <a:rPr lang="es-MX" sz="2000" dirty="0" err="1"/>
              <a:t>the</a:t>
            </a:r>
            <a:r>
              <a:rPr lang="es-MX" sz="2000" dirty="0"/>
              <a:t> </a:t>
            </a:r>
            <a:r>
              <a:rPr lang="es-MX" sz="2000" dirty="0" err="1"/>
              <a:t>customer</a:t>
            </a:r>
            <a:r>
              <a:rPr lang="es-MX" sz="2000" dirty="0"/>
              <a:t> </a:t>
            </a:r>
            <a:r>
              <a:rPr lang="es-MX" sz="2000" dirty="0" err="1"/>
              <a:t>tells</a:t>
            </a:r>
            <a:r>
              <a:rPr lang="es-MX" sz="2000" dirty="0"/>
              <a:t> </a:t>
            </a:r>
            <a:r>
              <a:rPr lang="es-MX" sz="2000" dirty="0" err="1"/>
              <a:t>him</a:t>
            </a:r>
            <a:r>
              <a:rPr lang="es-MX" sz="2000" dirty="0"/>
              <a:t> </a:t>
            </a:r>
            <a:r>
              <a:rPr lang="es-MX" sz="2000" dirty="0" err="1"/>
              <a:t>the</a:t>
            </a:r>
            <a:r>
              <a:rPr lang="es-MX" sz="2000" dirty="0"/>
              <a:t> </a:t>
            </a:r>
            <a:r>
              <a:rPr lang="es-MX" sz="2000" dirty="0" err="1"/>
              <a:t>QTaco</a:t>
            </a:r>
            <a:r>
              <a:rPr lang="es-MX" sz="2000" dirty="0"/>
              <a:t> he </a:t>
            </a:r>
            <a:r>
              <a:rPr lang="es-MX" sz="2000" dirty="0" err="1"/>
              <a:t>wants</a:t>
            </a:r>
            <a:r>
              <a:rPr lang="es-MX" sz="2000" dirty="0"/>
              <a:t>.</a:t>
            </a:r>
          </a:p>
          <a:p>
            <a:pPr marL="342900" indent="-342900">
              <a:buFont typeface="+mj-lt"/>
              <a:buAutoNum type="arabicPeriod"/>
            </a:pPr>
            <a:r>
              <a:rPr lang="es-MX" sz="2000" dirty="0" err="1"/>
              <a:t>The</a:t>
            </a:r>
            <a:r>
              <a:rPr lang="es-MX" sz="2000" dirty="0"/>
              <a:t> </a:t>
            </a:r>
            <a:r>
              <a:rPr lang="es-MX" sz="2000" dirty="0" err="1"/>
              <a:t>player</a:t>
            </a:r>
            <a:r>
              <a:rPr lang="es-MX" sz="2000" dirty="0"/>
              <a:t> </a:t>
            </a:r>
            <a:r>
              <a:rPr lang="es-MX" sz="2000" dirty="0" err="1"/>
              <a:t>must</a:t>
            </a:r>
            <a:r>
              <a:rPr lang="es-MX" sz="2000" dirty="0"/>
              <a:t> </a:t>
            </a:r>
            <a:r>
              <a:rPr lang="es-MX" sz="2000" dirty="0" err="1"/>
              <a:t>make</a:t>
            </a:r>
            <a:r>
              <a:rPr lang="es-MX" sz="2000" dirty="0"/>
              <a:t> </a:t>
            </a:r>
            <a:r>
              <a:rPr lang="es-MX" sz="2000" dirty="0" err="1"/>
              <a:t>the</a:t>
            </a:r>
            <a:r>
              <a:rPr lang="es-MX" sz="2000" dirty="0"/>
              <a:t> </a:t>
            </a:r>
            <a:r>
              <a:rPr lang="es-MX" sz="2000" dirty="0" err="1"/>
              <a:t>correct</a:t>
            </a:r>
            <a:r>
              <a:rPr lang="es-MX" sz="2000" dirty="0"/>
              <a:t> </a:t>
            </a:r>
            <a:r>
              <a:rPr lang="es-MX" sz="2000" dirty="0" err="1"/>
              <a:t>QTaco</a:t>
            </a:r>
            <a:r>
              <a:rPr lang="es-MX" sz="2000" dirty="0"/>
              <a:t> </a:t>
            </a:r>
            <a:r>
              <a:rPr lang="es-MX" sz="2000" dirty="0" err="1"/>
              <a:t>to</a:t>
            </a:r>
            <a:r>
              <a:rPr lang="es-MX" sz="2000" dirty="0"/>
              <a:t> </a:t>
            </a:r>
            <a:r>
              <a:rPr lang="es-MX" sz="2000" dirty="0" err="1"/>
              <a:t>win</a:t>
            </a:r>
            <a:r>
              <a:rPr lang="es-MX" sz="2000" dirty="0"/>
              <a:t>.</a:t>
            </a:r>
          </a:p>
          <a:p>
            <a:pPr marL="342900" indent="-342900">
              <a:buFont typeface="+mj-lt"/>
              <a:buAutoNum type="arabicPeriod"/>
            </a:pPr>
            <a:r>
              <a:rPr lang="es-MX" sz="2000" dirty="0" err="1"/>
              <a:t>When</a:t>
            </a:r>
            <a:r>
              <a:rPr lang="es-MX" sz="2000" dirty="0"/>
              <a:t> </a:t>
            </a:r>
            <a:r>
              <a:rPr lang="es-MX" sz="2000" dirty="0" err="1"/>
              <a:t>the</a:t>
            </a:r>
            <a:r>
              <a:rPr lang="es-MX" sz="2000" dirty="0"/>
              <a:t> time </a:t>
            </a:r>
            <a:r>
              <a:rPr lang="es-MX" sz="2000" dirty="0" err="1"/>
              <a:t>is</a:t>
            </a:r>
            <a:r>
              <a:rPr lang="es-MX" sz="2000" dirty="0"/>
              <a:t> </a:t>
            </a:r>
            <a:r>
              <a:rPr lang="es-MX" sz="2000" dirty="0" err="1"/>
              <a:t>over</a:t>
            </a:r>
            <a:r>
              <a:rPr lang="es-MX" sz="2000" dirty="0"/>
              <a:t> </a:t>
            </a:r>
            <a:r>
              <a:rPr lang="es-MX" sz="2000" dirty="0" err="1"/>
              <a:t>the</a:t>
            </a:r>
            <a:r>
              <a:rPr lang="es-MX" sz="2000" dirty="0"/>
              <a:t> </a:t>
            </a:r>
            <a:r>
              <a:rPr lang="es-MX" sz="2000" dirty="0" err="1"/>
              <a:t>player</a:t>
            </a:r>
            <a:r>
              <a:rPr lang="es-MX" sz="2000" dirty="0"/>
              <a:t> can set </a:t>
            </a:r>
            <a:r>
              <a:rPr lang="es-MX" sz="2000" dirty="0" err="1"/>
              <a:t>his</a:t>
            </a:r>
            <a:r>
              <a:rPr lang="es-MX" sz="2000" dirty="0"/>
              <a:t> </a:t>
            </a:r>
            <a:r>
              <a:rPr lang="es-MX" sz="2000" dirty="0" err="1"/>
              <a:t>record</a:t>
            </a:r>
            <a:r>
              <a:rPr lang="es-MX" sz="2000" dirty="0"/>
              <a:t>.</a:t>
            </a:r>
          </a:p>
        </p:txBody>
      </p:sp>
    </p:spTree>
    <p:extLst>
      <p:ext uri="{BB962C8B-B14F-4D97-AF65-F5344CB8AC3E}">
        <p14:creationId xmlns:p14="http://schemas.microsoft.com/office/powerpoint/2010/main" val="152790375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EF3A841B-37BA-4EEC-BC72-280D3F021417}"/>
              </a:ext>
            </a:extLst>
          </p:cNvPr>
          <p:cNvSpPr/>
          <p:nvPr/>
        </p:nvSpPr>
        <p:spPr>
          <a:xfrm>
            <a:off x="1524003" y="1999615"/>
            <a:ext cx="9144000" cy="2764028"/>
          </a:xfrm>
          <a:prstGeom prst="rect">
            <a:avLst/>
          </a:prstGeom>
        </p:spPr>
        <p:txBody>
          <a:bodyPr vert="horz" lIns="91440" tIns="45720" rIns="91440" bIns="45720" rtlCol="0" anchor="ctr">
            <a:normAutofit/>
          </a:bodyPr>
          <a:lstStyle/>
          <a:p>
            <a:pPr algn="ctr"/>
            <a:r>
              <a:rPr lang="es-MX" sz="9600" b="1" i="0" dirty="0" err="1">
                <a:solidFill>
                  <a:srgbClr val="24292E"/>
                </a:solidFill>
                <a:effectLst/>
                <a:latin typeface="-apple-system"/>
              </a:rPr>
              <a:t>Demostration</a:t>
            </a:r>
            <a:endParaRPr lang="es-MX" sz="9600" b="1" i="0" dirty="0">
              <a:solidFill>
                <a:srgbClr val="24292E"/>
              </a:solidFill>
              <a:effectLst/>
              <a:latin typeface="-apple-system"/>
            </a:endParaRP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53639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EF3A841B-37BA-4EEC-BC72-280D3F021417}"/>
              </a:ext>
            </a:extLst>
          </p:cNvPr>
          <p:cNvSpPr/>
          <p:nvPr/>
        </p:nvSpPr>
        <p:spPr>
          <a:xfrm>
            <a:off x="1524003" y="1999615"/>
            <a:ext cx="9144000" cy="2764028"/>
          </a:xfrm>
          <a:prstGeom prst="rect">
            <a:avLst/>
          </a:prstGeom>
        </p:spPr>
        <p:txBody>
          <a:bodyPr vert="horz" lIns="91440" tIns="45720" rIns="91440" bIns="45720" rtlCol="0" anchor="ctr">
            <a:normAutofit/>
          </a:bodyPr>
          <a:lstStyle/>
          <a:p>
            <a:pPr algn="ctr"/>
            <a:r>
              <a:rPr lang="es-MX" sz="9600" b="1" i="0" dirty="0" err="1">
                <a:solidFill>
                  <a:srgbClr val="24292E"/>
                </a:solidFill>
                <a:effectLst/>
                <a:latin typeface="-apple-system"/>
              </a:rPr>
              <a:t>ToDo</a:t>
            </a:r>
            <a:endParaRPr lang="es-MX" sz="9600" b="1" i="0" dirty="0">
              <a:solidFill>
                <a:srgbClr val="24292E"/>
              </a:solidFill>
              <a:effectLst/>
              <a:latin typeface="-apple-system"/>
            </a:endParaRP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3554"/>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8DE86BC-6801-4954-A86A-3D5439C728B0}"/>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51DD0F3-3E0E-40EE-A5AD-18FB66A80B0B}"/>
              </a:ext>
            </a:extLst>
          </p:cNvPr>
          <p:cNvSpPr/>
          <p:nvPr/>
        </p:nvSpPr>
        <p:spPr>
          <a:xfrm>
            <a:off x="1027871" y="1755433"/>
            <a:ext cx="10136258" cy="2585323"/>
          </a:xfrm>
          <a:prstGeom prst="rect">
            <a:avLst/>
          </a:prstGeom>
          <a:noFill/>
        </p:spPr>
        <p:txBody>
          <a:bodyPr wrap="square" lIns="91440" tIns="45720" rIns="91440" bIns="45720">
            <a:spAutoFit/>
          </a:bodyPr>
          <a:lstStyle/>
          <a:p>
            <a:pPr algn="ctr"/>
            <a:r>
              <a:rPr lang="en-US" sz="3600" b="1" cap="none" spc="0" dirty="0">
                <a:ln w="0"/>
                <a:solidFill>
                  <a:schemeClr val="tx1"/>
                </a:solidFill>
                <a:effectLst>
                  <a:outerShdw blurRad="38100" dist="19050" dir="2700000" algn="tl" rotWithShape="0">
                    <a:schemeClr val="dk1">
                      <a:alpha val="40000"/>
                    </a:schemeClr>
                  </a:outerShdw>
                </a:effectLst>
              </a:rPr>
              <a:t>Proposals for future work:</a:t>
            </a:r>
          </a:p>
          <a:p>
            <a:pPr algn="ctr"/>
            <a:endParaRPr lang="en-US" sz="1400" b="1" cap="none" spc="0" dirty="0">
              <a:ln w="0"/>
              <a:solidFill>
                <a:schemeClr val="tx1"/>
              </a:solidFill>
              <a:effectLst>
                <a:outerShdw blurRad="38100" dist="19050" dir="2700000" algn="tl" rotWithShape="0">
                  <a:schemeClr val="dk1">
                    <a:alpha val="40000"/>
                  </a:schemeClr>
                </a:outerShdw>
              </a:effectLst>
            </a:endParaRPr>
          </a:p>
          <a:p>
            <a:pPr marL="457200" indent="-457200" algn="just">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Better graphics.</a:t>
            </a:r>
          </a:p>
          <a:p>
            <a:pPr marL="457200" indent="-457200" algn="just">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More difficulty modes.</a:t>
            </a:r>
          </a:p>
          <a:p>
            <a:pPr marL="457200" indent="-457200" algn="just">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More variation of ingredients (quantum gates).</a:t>
            </a:r>
          </a:p>
          <a:p>
            <a:pPr marL="457200" indent="-457200" algn="just">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Variable screen size and </a:t>
            </a:r>
            <a:r>
              <a:rPr lang="en-US" sz="2800" b="0" cap="none" spc="0" dirty="0" err="1">
                <a:ln w="0"/>
                <a:solidFill>
                  <a:schemeClr val="tx1"/>
                </a:solidFill>
                <a:effectLst>
                  <a:outerShdw blurRad="38100" dist="19050" dir="2700000" algn="tl" rotWithShape="0">
                    <a:schemeClr val="dk1">
                      <a:alpha val="40000"/>
                    </a:schemeClr>
                  </a:outerShdw>
                </a:effectLst>
              </a:rPr>
              <a:t>fullscreen</a:t>
            </a:r>
            <a:r>
              <a:rPr lang="en-US" sz="2800" b="0" cap="none" spc="0" dirty="0">
                <a:ln w="0"/>
                <a:solidFill>
                  <a:schemeClr val="tx1"/>
                </a:solidFill>
                <a:effectLst>
                  <a:outerShdw blurRad="38100" dist="19050" dir="2700000" algn="tl" rotWithShape="0">
                    <a:schemeClr val="dk1">
                      <a:alpha val="40000"/>
                    </a:schemeClr>
                  </a:outerShdw>
                </a:effectLst>
              </a:rPr>
              <a:t> implementation</a:t>
            </a:r>
            <a:r>
              <a:rPr lang="en-US" sz="2800" dirty="0">
                <a:ln w="0"/>
                <a:effectLst>
                  <a:outerShdw blurRad="38100" dist="19050" dir="2700000" algn="tl" rotWithShape="0">
                    <a:schemeClr val="dk1">
                      <a:alpha val="40000"/>
                    </a:schemeClr>
                  </a:outerShdw>
                </a:effectLst>
              </a:rPr>
              <a:t>.</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3171452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7F3A6F71-5AC8-4207-92CB-009FD61B853F}"/>
              </a:ext>
            </a:extLst>
          </p:cNvPr>
          <p:cNvSpPr/>
          <p:nvPr/>
        </p:nvSpPr>
        <p:spPr>
          <a:xfrm>
            <a:off x="1524003" y="1999615"/>
            <a:ext cx="9144000" cy="2764028"/>
          </a:xfrm>
          <a:prstGeom prst="rect">
            <a:avLst/>
          </a:prstGeom>
        </p:spPr>
        <p:txBody>
          <a:bodyPr vert="horz" lIns="91440" tIns="45720" rIns="91440" bIns="45720" rtlCol="0" anchor="ctr">
            <a:normAutofit/>
          </a:bodyPr>
          <a:lstStyle/>
          <a:p>
            <a:pPr algn="ctr"/>
            <a:r>
              <a:rPr lang="es-MX" sz="9600" b="1" i="0" dirty="0" err="1">
                <a:solidFill>
                  <a:srgbClr val="24292E"/>
                </a:solidFill>
                <a:effectLst/>
                <a:latin typeface="-apple-system"/>
              </a:rPr>
              <a:t>Synopsis</a:t>
            </a:r>
            <a:endParaRPr lang="es-MX" sz="9600" b="1" i="0" dirty="0">
              <a:solidFill>
                <a:srgbClr val="24292E"/>
              </a:solidFill>
              <a:effectLst/>
              <a:latin typeface="-apple-system"/>
            </a:endParaRP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76104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B572E9-0128-4008-9935-5DE5E360E395}"/>
              </a:ext>
            </a:extLst>
          </p:cNvPr>
          <p:cNvPicPr>
            <a:picLocks noChangeAspect="1"/>
          </p:cNvPicPr>
          <p:nvPr/>
        </p:nvPicPr>
        <p:blipFill>
          <a:blip r:embed="rId3">
            <a:alphaModFix amt="5000"/>
          </a:blip>
          <a:stretch>
            <a:fillRect/>
          </a:stretch>
        </p:blipFill>
        <p:spPr>
          <a:xfrm>
            <a:off x="0" y="24356"/>
            <a:ext cx="12192000" cy="6858000"/>
          </a:xfrm>
          <a:prstGeom prst="rect">
            <a:avLst/>
          </a:prstGeom>
        </p:spPr>
      </p:pic>
      <p:sp>
        <p:nvSpPr>
          <p:cNvPr id="2" name="Rectángulo 1">
            <a:extLst>
              <a:ext uri="{FF2B5EF4-FFF2-40B4-BE49-F238E27FC236}">
                <a16:creationId xmlns:a16="http://schemas.microsoft.com/office/drawing/2014/main" id="{151DD0F3-3E0E-40EE-A5AD-18FB66A80B0B}"/>
              </a:ext>
            </a:extLst>
          </p:cNvPr>
          <p:cNvSpPr/>
          <p:nvPr/>
        </p:nvSpPr>
        <p:spPr>
          <a:xfrm>
            <a:off x="995569" y="996096"/>
            <a:ext cx="10136258" cy="1384995"/>
          </a:xfrm>
          <a:prstGeom prst="rect">
            <a:avLst/>
          </a:prstGeom>
          <a:noFill/>
        </p:spPr>
        <p:txBody>
          <a:bodyPr wrap="square" lIns="91440" tIns="45720" rIns="91440" bIns="45720">
            <a:spAutoFit/>
          </a:bodyPr>
          <a:lstStyle/>
          <a:p>
            <a:pPr algn="just"/>
            <a:r>
              <a:rPr lang="en-US" sz="2800" b="0" cap="none" spc="0" dirty="0">
                <a:ln w="0"/>
                <a:solidFill>
                  <a:schemeClr val="tx1"/>
                </a:solidFill>
                <a:effectLst>
                  <a:outerShdw blurRad="38100" dist="19050" dir="2700000" algn="tl" rotWithShape="0">
                    <a:schemeClr val="dk1">
                      <a:alpha val="40000"/>
                    </a:schemeClr>
                  </a:outerShdw>
                </a:effectLst>
              </a:rPr>
              <a:t>It's food time and everyone wants to eat at </a:t>
            </a:r>
            <a:r>
              <a:rPr lang="en-US" sz="2800" b="0" cap="none" spc="0" dirty="0" err="1">
                <a:ln w="0"/>
                <a:solidFill>
                  <a:schemeClr val="tx1"/>
                </a:solidFill>
                <a:effectLst>
                  <a:outerShdw blurRad="38100" dist="19050" dir="2700000" algn="tl" rotWithShape="0">
                    <a:schemeClr val="dk1">
                      <a:alpha val="40000"/>
                    </a:schemeClr>
                  </a:outerShdw>
                </a:effectLst>
              </a:rPr>
              <a:t>QTacos</a:t>
            </a:r>
            <a:r>
              <a:rPr lang="en-US" sz="2800" b="0" cap="none" spc="0" dirty="0">
                <a:ln w="0"/>
                <a:solidFill>
                  <a:schemeClr val="tx1"/>
                </a:solidFill>
                <a:effectLst>
                  <a:outerShdw blurRad="38100" dist="19050" dir="2700000" algn="tl" rotWithShape="0">
                    <a:schemeClr val="dk1">
                      <a:alpha val="40000"/>
                    </a:schemeClr>
                  </a:outerShdw>
                </a:effectLst>
              </a:rPr>
              <a:t>!</a:t>
            </a:r>
          </a:p>
          <a:p>
            <a:pPr algn="just"/>
            <a:r>
              <a:rPr lang="en-US" sz="2800" b="0" cap="none" spc="0" dirty="0">
                <a:ln w="0"/>
                <a:solidFill>
                  <a:schemeClr val="tx1"/>
                </a:solidFill>
                <a:effectLst>
                  <a:outerShdw blurRad="38100" dist="19050" dir="2700000" algn="tl" rotWithShape="0">
                    <a:schemeClr val="dk1">
                      <a:alpha val="40000"/>
                    </a:schemeClr>
                  </a:outerShdw>
                </a:effectLst>
              </a:rPr>
              <a:t>Take orders and make the perfect taco by using awesome quantum gate ingredients!</a:t>
            </a:r>
          </a:p>
        </p:txBody>
      </p:sp>
      <p:sp>
        <p:nvSpPr>
          <p:cNvPr id="5" name="Rectángulo 4">
            <a:extLst>
              <a:ext uri="{FF2B5EF4-FFF2-40B4-BE49-F238E27FC236}">
                <a16:creationId xmlns:a16="http://schemas.microsoft.com/office/drawing/2014/main" id="{F29AFE32-6E04-4713-8F17-3ACF02DC65B4}"/>
              </a:ext>
            </a:extLst>
          </p:cNvPr>
          <p:cNvSpPr/>
          <p:nvPr/>
        </p:nvSpPr>
        <p:spPr>
          <a:xfrm>
            <a:off x="995569" y="2433356"/>
            <a:ext cx="9619422" cy="954107"/>
          </a:xfrm>
          <a:prstGeom prst="rect">
            <a:avLst/>
          </a:prstGeom>
          <a:noFill/>
        </p:spPr>
        <p:txBody>
          <a:bodyPr wrap="square" lIns="91440" tIns="45720" rIns="91440" bIns="45720">
            <a:spAutoFit/>
          </a:bodyPr>
          <a:lstStyle/>
          <a:p>
            <a:pPr algn="just"/>
            <a:r>
              <a:rPr lang="en-US" sz="2800" b="0" cap="none" spc="0" dirty="0">
                <a:ln w="0"/>
                <a:solidFill>
                  <a:schemeClr val="tx1"/>
                </a:solidFill>
                <a:effectLst>
                  <a:outerShdw blurRad="38100" dist="19050" dir="2700000" algn="tl" rotWithShape="0">
                    <a:schemeClr val="dk1">
                      <a:alpha val="40000"/>
                    </a:schemeClr>
                  </a:outerShdw>
                </a:effectLst>
              </a:rPr>
              <a:t>In </a:t>
            </a:r>
            <a:r>
              <a:rPr lang="en-US" sz="2800" b="0" cap="none" spc="0" dirty="0" err="1">
                <a:ln w="0"/>
                <a:solidFill>
                  <a:schemeClr val="tx1"/>
                </a:solidFill>
                <a:effectLst>
                  <a:outerShdw blurRad="38100" dist="19050" dir="2700000" algn="tl" rotWithShape="0">
                    <a:schemeClr val="dk1">
                      <a:alpha val="40000"/>
                    </a:schemeClr>
                  </a:outerShdw>
                </a:effectLst>
              </a:rPr>
              <a:t>TaQu</a:t>
            </a:r>
            <a:r>
              <a:rPr lang="en-US" sz="2800" b="0" cap="none" spc="0" dirty="0">
                <a:ln w="0"/>
                <a:solidFill>
                  <a:schemeClr val="tx1"/>
                </a:solidFill>
                <a:effectLst>
                  <a:outerShdw blurRad="38100" dist="19050" dir="2700000" algn="tl" rotWithShape="0">
                    <a:schemeClr val="dk1">
                      <a:alpha val="40000"/>
                    </a:schemeClr>
                  </a:outerShdw>
                </a:effectLst>
              </a:rPr>
              <a:t> Fever you are the Master </a:t>
            </a:r>
            <a:r>
              <a:rPr lang="en-US" sz="2800" b="0" cap="none" spc="0" dirty="0" err="1">
                <a:ln w="0"/>
                <a:solidFill>
                  <a:schemeClr val="tx1"/>
                </a:solidFill>
                <a:effectLst>
                  <a:outerShdw blurRad="38100" dist="19050" dir="2700000" algn="tl" rotWithShape="0">
                    <a:schemeClr val="dk1">
                      <a:alpha val="40000"/>
                    </a:schemeClr>
                  </a:outerShdw>
                </a:effectLst>
              </a:rPr>
              <a:t>Taquero</a:t>
            </a:r>
            <a:r>
              <a:rPr lang="en-US" sz="2800" b="0" cap="none" spc="0" dirty="0">
                <a:ln w="0"/>
                <a:solidFill>
                  <a:schemeClr val="tx1"/>
                </a:solidFill>
                <a:effectLst>
                  <a:outerShdw blurRad="38100" dist="19050" dir="2700000" algn="tl" rotWithShape="0">
                    <a:schemeClr val="dk1">
                      <a:alpha val="40000"/>
                    </a:schemeClr>
                  </a:outerShdw>
                </a:effectLst>
              </a:rPr>
              <a:t>, who has to recreate what customers order. </a:t>
            </a:r>
          </a:p>
        </p:txBody>
      </p:sp>
      <p:pic>
        <p:nvPicPr>
          <p:cNvPr id="4098" name="Picture 2" descr="Puesto de tacos by ckrauss on DeviantArt">
            <a:extLst>
              <a:ext uri="{FF2B5EF4-FFF2-40B4-BE49-F238E27FC236}">
                <a16:creationId xmlns:a16="http://schemas.microsoft.com/office/drawing/2014/main" id="{74780DB6-B40C-4C98-913E-F1626243B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034" y="3519843"/>
            <a:ext cx="3797932" cy="3331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1317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EF3A841B-37BA-4EEC-BC72-280D3F021417}"/>
              </a:ext>
            </a:extLst>
          </p:cNvPr>
          <p:cNvSpPr/>
          <p:nvPr/>
        </p:nvSpPr>
        <p:spPr>
          <a:xfrm>
            <a:off x="1524003" y="1999615"/>
            <a:ext cx="9144000" cy="2764028"/>
          </a:xfrm>
          <a:prstGeom prst="rect">
            <a:avLst/>
          </a:prstGeom>
        </p:spPr>
        <p:txBody>
          <a:bodyPr vert="horz" lIns="91440" tIns="45720" rIns="91440" bIns="45720" rtlCol="0" anchor="ctr">
            <a:normAutofit/>
          </a:bodyPr>
          <a:lstStyle/>
          <a:p>
            <a:pPr algn="ctr"/>
            <a:r>
              <a:rPr lang="es-MX" sz="9600" b="1" i="0" dirty="0" err="1">
                <a:solidFill>
                  <a:srgbClr val="24292E"/>
                </a:solidFill>
                <a:effectLst/>
                <a:latin typeface="-apple-system"/>
              </a:rPr>
              <a:t>Goals</a:t>
            </a:r>
            <a:endParaRPr lang="es-MX" sz="9600" b="1" i="0" dirty="0">
              <a:solidFill>
                <a:srgbClr val="24292E"/>
              </a:solidFill>
              <a:effectLst/>
              <a:latin typeface="-apple-system"/>
            </a:endParaRP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28122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8DE86BC-6801-4954-A86A-3D5439C728B0}"/>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51DD0F3-3E0E-40EE-A5AD-18FB66A80B0B}"/>
              </a:ext>
            </a:extLst>
          </p:cNvPr>
          <p:cNvSpPr/>
          <p:nvPr/>
        </p:nvSpPr>
        <p:spPr>
          <a:xfrm>
            <a:off x="1027871" y="1632200"/>
            <a:ext cx="10136258" cy="3108543"/>
          </a:xfrm>
          <a:prstGeom prst="rect">
            <a:avLst/>
          </a:prstGeom>
          <a:noFill/>
        </p:spPr>
        <p:txBody>
          <a:bodyPr wrap="square" lIns="91440" tIns="45720" rIns="91440" bIns="45720">
            <a:spAutoFit/>
          </a:bodyPr>
          <a:lstStyle/>
          <a:p>
            <a:pPr algn="just"/>
            <a:r>
              <a:rPr lang="en-US" sz="2800" b="0" cap="none" spc="0" dirty="0">
                <a:ln w="0"/>
                <a:solidFill>
                  <a:schemeClr val="tx1"/>
                </a:solidFill>
                <a:effectLst>
                  <a:outerShdw blurRad="38100" dist="19050" dir="2700000" algn="tl" rotWithShape="0">
                    <a:schemeClr val="dk1">
                      <a:alpha val="40000"/>
                    </a:schemeClr>
                  </a:outerShdw>
                </a:effectLst>
              </a:rPr>
              <a:t>We want </a:t>
            </a:r>
            <a:r>
              <a:rPr lang="en-US" sz="2800" b="0" cap="none" spc="0" dirty="0" err="1">
                <a:ln w="0"/>
                <a:solidFill>
                  <a:schemeClr val="tx1"/>
                </a:solidFill>
                <a:effectLst>
                  <a:outerShdw blurRad="38100" dist="19050" dir="2700000" algn="tl" rotWithShape="0">
                    <a:schemeClr val="dk1">
                      <a:alpha val="40000"/>
                    </a:schemeClr>
                  </a:outerShdw>
                </a:effectLst>
              </a:rPr>
              <a:t>TaQu</a:t>
            </a:r>
            <a:r>
              <a:rPr lang="en-US" sz="2800" b="0" cap="none" spc="0" dirty="0">
                <a:ln w="0"/>
                <a:solidFill>
                  <a:schemeClr val="tx1"/>
                </a:solidFill>
                <a:effectLst>
                  <a:outerShdw blurRad="38100" dist="19050" dir="2700000" algn="tl" rotWithShape="0">
                    <a:schemeClr val="dk1">
                      <a:alpha val="40000"/>
                    </a:schemeClr>
                  </a:outerShdw>
                </a:effectLst>
              </a:rPr>
              <a:t> Fever to be:</a:t>
            </a:r>
          </a:p>
          <a:p>
            <a:pPr marL="457200" indent="-457200" algn="just">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A fun and entertaining quantum game.</a:t>
            </a:r>
          </a:p>
          <a:p>
            <a:pPr marL="457200" indent="-457200" algn="just">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Educational for the user: by learning quantum algorithms as ingredients of the </a:t>
            </a:r>
            <a:r>
              <a:rPr lang="en-US" sz="2800" dirty="0" err="1">
                <a:ln w="0"/>
                <a:effectLst>
                  <a:outerShdw blurRad="38100" dist="19050" dir="2700000" algn="tl" rotWithShape="0">
                    <a:schemeClr val="dk1">
                      <a:alpha val="40000"/>
                    </a:schemeClr>
                  </a:outerShdw>
                </a:effectLst>
              </a:rPr>
              <a:t>QTaco</a:t>
            </a:r>
            <a:r>
              <a:rPr lang="en-US" sz="2800" dirty="0">
                <a:ln w="0"/>
                <a:effectLst>
                  <a:outerShdw blurRad="38100" dist="19050" dir="2700000" algn="tl" rotWithShape="0">
                    <a:schemeClr val="dk1">
                      <a:alpha val="40000"/>
                    </a:schemeClr>
                  </a:outerShdw>
                </a:effectLst>
              </a:rPr>
              <a:t> and seeing how they change the initial quantum state (</a:t>
            </a:r>
            <a:r>
              <a:rPr lang="en-US" sz="2800" dirty="0" err="1">
                <a:ln w="0"/>
                <a:effectLst>
                  <a:outerShdw blurRad="38100" dist="19050" dir="2700000" algn="tl" rotWithShape="0">
                    <a:schemeClr val="dk1">
                      <a:alpha val="40000"/>
                    </a:schemeClr>
                  </a:outerShdw>
                </a:effectLst>
              </a:rPr>
              <a:t>QTortilla</a:t>
            </a:r>
            <a:r>
              <a:rPr lang="en-US" sz="2800" dirty="0">
                <a:ln w="0"/>
                <a:effectLst>
                  <a:outerShdw blurRad="38100" dist="19050" dir="2700000" algn="tl" rotWithShape="0">
                    <a:schemeClr val="dk1">
                      <a:alpha val="40000"/>
                    </a:schemeClr>
                  </a:outerShdw>
                </a:effectLst>
              </a:rPr>
              <a:t>).</a:t>
            </a:r>
          </a:p>
          <a:p>
            <a:pPr marL="457200" indent="-457200" algn="just">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Motivational and exciting for the user.</a:t>
            </a:r>
          </a:p>
          <a:p>
            <a:pPr marL="457200" indent="-457200" algn="just">
              <a:buFont typeface="Arial" panose="020B0604020202020204" pitchFamily="34" charset="0"/>
              <a:buChar char="•"/>
            </a:pP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700895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EF3A841B-37BA-4EEC-BC72-280D3F021417}"/>
              </a:ext>
            </a:extLst>
          </p:cNvPr>
          <p:cNvSpPr/>
          <p:nvPr/>
        </p:nvSpPr>
        <p:spPr>
          <a:xfrm>
            <a:off x="1524003" y="1999615"/>
            <a:ext cx="9144000" cy="2764028"/>
          </a:xfrm>
          <a:prstGeom prst="rect">
            <a:avLst/>
          </a:prstGeom>
        </p:spPr>
        <p:txBody>
          <a:bodyPr vert="horz" lIns="91440" tIns="45720" rIns="91440" bIns="45720" rtlCol="0" anchor="ctr">
            <a:normAutofit/>
          </a:bodyPr>
          <a:lstStyle/>
          <a:p>
            <a:pPr algn="ctr"/>
            <a:r>
              <a:rPr lang="es-MX" sz="9600" b="1" i="0" dirty="0">
                <a:solidFill>
                  <a:srgbClr val="24292E"/>
                </a:solidFill>
                <a:effectLst/>
                <a:latin typeface="-apple-system"/>
              </a:rPr>
              <a:t>Basic </a:t>
            </a:r>
            <a:r>
              <a:rPr lang="es-MX" sz="9600" b="1" i="0" dirty="0" err="1">
                <a:solidFill>
                  <a:srgbClr val="24292E"/>
                </a:solidFill>
                <a:effectLst/>
                <a:latin typeface="-apple-system"/>
              </a:rPr>
              <a:t>Principles</a:t>
            </a:r>
            <a:endParaRPr lang="es-MX" sz="9600" b="1" i="0" dirty="0">
              <a:solidFill>
                <a:srgbClr val="24292E"/>
              </a:solidFill>
              <a:effectLst/>
              <a:latin typeface="-apple-system"/>
            </a:endParaRP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28816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8DE86BC-6801-4954-A86A-3D5439C728B0}"/>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151DD0F3-3E0E-40EE-A5AD-18FB66A80B0B}"/>
              </a:ext>
            </a:extLst>
          </p:cNvPr>
          <p:cNvSpPr/>
          <p:nvPr/>
        </p:nvSpPr>
        <p:spPr>
          <a:xfrm>
            <a:off x="1027871" y="1022600"/>
            <a:ext cx="10136258" cy="4832092"/>
          </a:xfrm>
          <a:prstGeom prst="rect">
            <a:avLst/>
          </a:prstGeom>
          <a:noFill/>
        </p:spPr>
        <p:txBody>
          <a:bodyPr wrap="square" lIns="91440" tIns="45720" rIns="91440" bIns="45720" anchor="t">
            <a:spAutoFit/>
          </a:bodyPr>
          <a:lstStyle/>
          <a:p>
            <a:pPr marL="457200" indent="-457200" algn="just">
              <a:buFont typeface="Arial" panose="020B0604020202020204" pitchFamily="34" charset="0"/>
              <a:buChar char="•"/>
            </a:pPr>
            <a:r>
              <a:rPr lang="en-US" sz="2400" dirty="0">
                <a:ln w="0"/>
              </a:rPr>
              <a:t>Programmed entirely in Python.</a:t>
            </a:r>
          </a:p>
          <a:p>
            <a:pPr marL="457200" indent="-457200" algn="just">
              <a:buFont typeface="Arial" panose="020B0604020202020204" pitchFamily="34" charset="0"/>
              <a:buChar char="•"/>
            </a:pPr>
            <a:endParaRPr lang="en-US" sz="1100" dirty="0">
              <a:ln w="0"/>
            </a:endParaRPr>
          </a:p>
          <a:p>
            <a:pPr marL="457200" indent="-457200" algn="just">
              <a:buFont typeface="Arial" panose="020B0604020202020204" pitchFamily="34" charset="0"/>
              <a:buChar char="•"/>
            </a:pPr>
            <a:r>
              <a:rPr lang="en-US" sz="2400" dirty="0">
                <a:ln w="0"/>
              </a:rPr>
              <a:t>Quantum part of the program in </a:t>
            </a:r>
            <a:r>
              <a:rPr lang="en-US" sz="2400" dirty="0" err="1">
                <a:ln w="0"/>
              </a:rPr>
              <a:t>Qiskit</a:t>
            </a:r>
            <a:r>
              <a:rPr lang="en-US" sz="2400" dirty="0">
                <a:ln w="0"/>
              </a:rPr>
              <a:t>.</a:t>
            </a:r>
          </a:p>
          <a:p>
            <a:pPr marL="457200" indent="-457200" algn="just">
              <a:buFont typeface="Arial" panose="020B0604020202020204" pitchFamily="34" charset="0"/>
              <a:buChar char="•"/>
            </a:pPr>
            <a:endParaRPr lang="en-US" sz="1100" dirty="0">
              <a:ln w="0"/>
            </a:endParaRPr>
          </a:p>
          <a:p>
            <a:pPr marL="457200" indent="-457200" algn="just">
              <a:buFont typeface="Arial" panose="020B0604020202020204" pitchFamily="34" charset="0"/>
              <a:buChar char="•"/>
            </a:pPr>
            <a:r>
              <a:rPr lang="en-US" sz="2400" dirty="0">
                <a:ln w="0"/>
              </a:rPr>
              <a:t>3 core elements: customer’s order, </a:t>
            </a:r>
            <a:r>
              <a:rPr lang="en-US" sz="2400" dirty="0" err="1">
                <a:ln w="0"/>
              </a:rPr>
              <a:t>QTaco</a:t>
            </a:r>
            <a:r>
              <a:rPr lang="en-US" sz="2400" dirty="0">
                <a:ln w="0"/>
              </a:rPr>
              <a:t> ingredients, way to prepare </a:t>
            </a:r>
            <a:r>
              <a:rPr lang="en-US" sz="2400" dirty="0" err="1">
                <a:ln w="0"/>
              </a:rPr>
              <a:t>QTacos</a:t>
            </a:r>
            <a:r>
              <a:rPr lang="en-US" sz="2400" dirty="0">
                <a:ln w="0"/>
              </a:rPr>
              <a:t>.</a:t>
            </a:r>
          </a:p>
          <a:p>
            <a:pPr marL="457200" indent="-457200" algn="just">
              <a:buFont typeface="Arial" panose="020B0604020202020204" pitchFamily="34" charset="0"/>
              <a:buChar char="•"/>
            </a:pPr>
            <a:endParaRPr lang="en-US" sz="1100" dirty="0">
              <a:ln w="0"/>
            </a:endParaRPr>
          </a:p>
          <a:p>
            <a:pPr marL="457200" indent="-457200" algn="just">
              <a:buFont typeface="Arial" panose="020B0604020202020204" pitchFamily="34" charset="0"/>
              <a:buChar char="•"/>
            </a:pPr>
            <a:r>
              <a:rPr lang="en-US" sz="2400" dirty="0"/>
              <a:t>The customer order is generated by creating a small random quantum circuit of 5 gates in 3 qubits. The result of simulating such a circuit is presented with the percentages that we would expect to find in a series of measurements in a quantum processor.</a:t>
            </a:r>
          </a:p>
          <a:p>
            <a:pPr marL="457200" indent="-457200" algn="just">
              <a:buFont typeface="Arial" panose="020B0604020202020204" pitchFamily="34" charset="0"/>
              <a:buChar char="•"/>
            </a:pPr>
            <a:endParaRPr lang="en-US" sz="1100" dirty="0"/>
          </a:p>
          <a:p>
            <a:pPr marL="457200" indent="-457200" algn="just">
              <a:buFont typeface="Arial" panose="020B0604020202020204" pitchFamily="34" charset="0"/>
              <a:buChar char="•"/>
            </a:pPr>
            <a:r>
              <a:rPr lang="en-US" sz="2400" dirty="0"/>
              <a:t>After preparing the order of cues, they are verified to match by running the quantum circuit in a simulator or on a real quantum processor.</a:t>
            </a:r>
            <a:endParaRPr lang="en-US" sz="2400" dirty="0">
              <a:ln w="0"/>
            </a:endParaRPr>
          </a:p>
        </p:txBody>
      </p:sp>
    </p:spTree>
    <p:extLst>
      <p:ext uri="{BB962C8B-B14F-4D97-AF65-F5344CB8AC3E}">
        <p14:creationId xmlns:p14="http://schemas.microsoft.com/office/powerpoint/2010/main" val="404016653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EF3A841B-37BA-4EEC-BC72-280D3F021417}"/>
              </a:ext>
            </a:extLst>
          </p:cNvPr>
          <p:cNvSpPr/>
          <p:nvPr/>
        </p:nvSpPr>
        <p:spPr>
          <a:xfrm>
            <a:off x="1524003" y="1999615"/>
            <a:ext cx="9144000" cy="2764028"/>
          </a:xfrm>
          <a:prstGeom prst="rect">
            <a:avLst/>
          </a:prstGeom>
        </p:spPr>
        <p:txBody>
          <a:bodyPr vert="horz" lIns="91440" tIns="45720" rIns="91440" bIns="45720" rtlCol="0" anchor="ctr">
            <a:normAutofit lnSpcReduction="10000"/>
          </a:bodyPr>
          <a:lstStyle/>
          <a:p>
            <a:pPr algn="ctr"/>
            <a:r>
              <a:rPr lang="es-MX" sz="9600" b="1" i="0" dirty="0" err="1">
                <a:solidFill>
                  <a:srgbClr val="24292E"/>
                </a:solidFill>
                <a:effectLst/>
                <a:latin typeface="-apple-system"/>
              </a:rPr>
              <a:t>Elements</a:t>
            </a:r>
            <a:r>
              <a:rPr lang="es-MX" sz="9600" b="1" i="0" dirty="0">
                <a:solidFill>
                  <a:srgbClr val="24292E"/>
                </a:solidFill>
                <a:effectLst/>
                <a:latin typeface="-apple-system"/>
              </a:rPr>
              <a:t> and </a:t>
            </a:r>
            <a:r>
              <a:rPr lang="es-MX" sz="9600" b="1" i="0" dirty="0" err="1">
                <a:solidFill>
                  <a:srgbClr val="24292E"/>
                </a:solidFill>
                <a:effectLst/>
                <a:latin typeface="-apple-system"/>
              </a:rPr>
              <a:t>instructions</a:t>
            </a:r>
            <a:endParaRPr lang="es-MX" sz="9600" b="1" i="0" dirty="0">
              <a:solidFill>
                <a:srgbClr val="24292E"/>
              </a:solidFill>
              <a:effectLst/>
              <a:latin typeface="-apple-system"/>
            </a:endParaRP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92251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18768D-ABBD-4D16-AE8B-382321D02419}"/>
              </a:ext>
            </a:extLst>
          </p:cNvPr>
          <p:cNvPicPr>
            <a:picLocks noChangeAspect="1"/>
          </p:cNvPicPr>
          <p:nvPr/>
        </p:nvPicPr>
        <p:blipFill>
          <a:blip r:embed="rId2"/>
          <a:stretch>
            <a:fillRect/>
          </a:stretch>
        </p:blipFill>
        <p:spPr>
          <a:xfrm>
            <a:off x="3958" y="990"/>
            <a:ext cx="12233561" cy="6856020"/>
          </a:xfrm>
          <a:prstGeom prst="rect">
            <a:avLst/>
          </a:prstGeom>
        </p:spPr>
      </p:pic>
      <p:pic>
        <p:nvPicPr>
          <p:cNvPr id="4" name="Picture 4">
            <a:extLst>
              <a:ext uri="{FF2B5EF4-FFF2-40B4-BE49-F238E27FC236}">
                <a16:creationId xmlns:a16="http://schemas.microsoft.com/office/drawing/2014/main" id="{7CC6973B-4E81-48FA-A601-31E7FA516C81}"/>
              </a:ext>
            </a:extLst>
          </p:cNvPr>
          <p:cNvPicPr>
            <a:picLocks noChangeAspect="1"/>
          </p:cNvPicPr>
          <p:nvPr/>
        </p:nvPicPr>
        <p:blipFill>
          <a:blip r:embed="rId3"/>
          <a:stretch>
            <a:fillRect/>
          </a:stretch>
        </p:blipFill>
        <p:spPr>
          <a:xfrm>
            <a:off x="6080166" y="2423557"/>
            <a:ext cx="2743200" cy="2743200"/>
          </a:xfrm>
          <a:prstGeom prst="rect">
            <a:avLst/>
          </a:prstGeom>
        </p:spPr>
      </p:pic>
      <p:pic>
        <p:nvPicPr>
          <p:cNvPr id="5" name="Picture 5">
            <a:extLst>
              <a:ext uri="{FF2B5EF4-FFF2-40B4-BE49-F238E27FC236}">
                <a16:creationId xmlns:a16="http://schemas.microsoft.com/office/drawing/2014/main" id="{CEBCF9D6-6360-4B41-B88E-24B8A7DFE1F6}"/>
              </a:ext>
            </a:extLst>
          </p:cNvPr>
          <p:cNvPicPr>
            <a:picLocks noChangeAspect="1"/>
          </p:cNvPicPr>
          <p:nvPr/>
        </p:nvPicPr>
        <p:blipFill>
          <a:blip r:embed="rId4"/>
          <a:stretch>
            <a:fillRect/>
          </a:stretch>
        </p:blipFill>
        <p:spPr>
          <a:xfrm>
            <a:off x="12532426" y="4118418"/>
            <a:ext cx="2743200" cy="2737945"/>
          </a:xfrm>
          <a:prstGeom prst="rect">
            <a:avLst/>
          </a:prstGeom>
        </p:spPr>
      </p:pic>
      <p:pic>
        <p:nvPicPr>
          <p:cNvPr id="6" name="Picture 6">
            <a:extLst>
              <a:ext uri="{FF2B5EF4-FFF2-40B4-BE49-F238E27FC236}">
                <a16:creationId xmlns:a16="http://schemas.microsoft.com/office/drawing/2014/main" id="{A6FEF2CC-EEF0-4431-AFCD-6F75A77318AA}"/>
              </a:ext>
            </a:extLst>
          </p:cNvPr>
          <p:cNvPicPr>
            <a:picLocks noChangeAspect="1"/>
          </p:cNvPicPr>
          <p:nvPr/>
        </p:nvPicPr>
        <p:blipFill>
          <a:blip r:embed="rId5"/>
          <a:stretch>
            <a:fillRect/>
          </a:stretch>
        </p:blipFill>
        <p:spPr>
          <a:xfrm>
            <a:off x="12760035" y="-305267"/>
            <a:ext cx="2476006" cy="3183522"/>
          </a:xfrm>
          <a:prstGeom prst="rect">
            <a:avLst/>
          </a:prstGeom>
        </p:spPr>
      </p:pic>
      <p:pic>
        <p:nvPicPr>
          <p:cNvPr id="15" name="Picture 15">
            <a:extLst>
              <a:ext uri="{FF2B5EF4-FFF2-40B4-BE49-F238E27FC236}">
                <a16:creationId xmlns:a16="http://schemas.microsoft.com/office/drawing/2014/main" id="{1B469031-9534-453E-906A-88F60C4E873D}"/>
              </a:ext>
            </a:extLst>
          </p:cNvPr>
          <p:cNvPicPr>
            <a:picLocks noChangeAspect="1"/>
          </p:cNvPicPr>
          <p:nvPr/>
        </p:nvPicPr>
        <p:blipFill>
          <a:blip r:embed="rId6"/>
          <a:stretch>
            <a:fillRect/>
          </a:stretch>
        </p:blipFill>
        <p:spPr>
          <a:xfrm>
            <a:off x="4655127" y="683831"/>
            <a:ext cx="1852552" cy="1828780"/>
          </a:xfrm>
          <a:prstGeom prst="rect">
            <a:avLst/>
          </a:prstGeom>
        </p:spPr>
      </p:pic>
      <p:pic>
        <p:nvPicPr>
          <p:cNvPr id="16" name="Picture 16">
            <a:extLst>
              <a:ext uri="{FF2B5EF4-FFF2-40B4-BE49-F238E27FC236}">
                <a16:creationId xmlns:a16="http://schemas.microsoft.com/office/drawing/2014/main" id="{FA0BCC32-5676-40C8-A85D-20BE93DB2312}"/>
              </a:ext>
            </a:extLst>
          </p:cNvPr>
          <p:cNvPicPr>
            <a:picLocks noChangeAspect="1"/>
          </p:cNvPicPr>
          <p:nvPr/>
        </p:nvPicPr>
        <p:blipFill>
          <a:blip r:embed="rId7"/>
          <a:stretch>
            <a:fillRect/>
          </a:stretch>
        </p:blipFill>
        <p:spPr>
          <a:xfrm>
            <a:off x="3081645" y="3597728"/>
            <a:ext cx="2743200" cy="2057400"/>
          </a:xfrm>
          <a:prstGeom prst="rect">
            <a:avLst/>
          </a:prstGeom>
        </p:spPr>
      </p:pic>
      <p:pic>
        <p:nvPicPr>
          <p:cNvPr id="17" name="Picture 17">
            <a:extLst>
              <a:ext uri="{FF2B5EF4-FFF2-40B4-BE49-F238E27FC236}">
                <a16:creationId xmlns:a16="http://schemas.microsoft.com/office/drawing/2014/main" id="{5A58EEBD-AE07-4952-986F-AAA42378FC46}"/>
              </a:ext>
            </a:extLst>
          </p:cNvPr>
          <p:cNvPicPr>
            <a:picLocks noChangeAspect="1"/>
          </p:cNvPicPr>
          <p:nvPr/>
        </p:nvPicPr>
        <p:blipFill>
          <a:blip r:embed="rId8"/>
          <a:stretch>
            <a:fillRect/>
          </a:stretch>
        </p:blipFill>
        <p:spPr>
          <a:xfrm>
            <a:off x="8306791" y="574807"/>
            <a:ext cx="2584863" cy="1175972"/>
          </a:xfrm>
          <a:prstGeom prst="rect">
            <a:avLst/>
          </a:prstGeom>
        </p:spPr>
      </p:pic>
      <p:pic>
        <p:nvPicPr>
          <p:cNvPr id="18" name="Picture 18">
            <a:extLst>
              <a:ext uri="{FF2B5EF4-FFF2-40B4-BE49-F238E27FC236}">
                <a16:creationId xmlns:a16="http://schemas.microsoft.com/office/drawing/2014/main" id="{4862FBBD-91EA-4AB9-B173-5C2F7D1D3940}"/>
              </a:ext>
            </a:extLst>
          </p:cNvPr>
          <p:cNvPicPr>
            <a:picLocks noChangeAspect="1"/>
          </p:cNvPicPr>
          <p:nvPr/>
        </p:nvPicPr>
        <p:blipFill>
          <a:blip r:embed="rId9"/>
          <a:stretch>
            <a:fillRect/>
          </a:stretch>
        </p:blipFill>
        <p:spPr>
          <a:xfrm>
            <a:off x="162295" y="1712897"/>
            <a:ext cx="3722914" cy="2462387"/>
          </a:xfrm>
          <a:prstGeom prst="rect">
            <a:avLst/>
          </a:prstGeom>
        </p:spPr>
      </p:pic>
      <p:pic>
        <p:nvPicPr>
          <p:cNvPr id="3" name="Picture 6">
            <a:extLst>
              <a:ext uri="{FF2B5EF4-FFF2-40B4-BE49-F238E27FC236}">
                <a16:creationId xmlns:a16="http://schemas.microsoft.com/office/drawing/2014/main" id="{2D180816-9049-4DA3-B40A-B73039E6CAF9}"/>
              </a:ext>
            </a:extLst>
          </p:cNvPr>
          <p:cNvPicPr>
            <a:picLocks noChangeAspect="1"/>
          </p:cNvPicPr>
          <p:nvPr/>
        </p:nvPicPr>
        <p:blipFill>
          <a:blip r:embed="rId10"/>
          <a:stretch>
            <a:fillRect/>
          </a:stretch>
        </p:blipFill>
        <p:spPr>
          <a:xfrm>
            <a:off x="9473478" y="3493077"/>
            <a:ext cx="1419225" cy="1257300"/>
          </a:xfrm>
          <a:prstGeom prst="rect">
            <a:avLst/>
          </a:prstGeom>
        </p:spPr>
      </p:pic>
      <p:sp>
        <p:nvSpPr>
          <p:cNvPr id="7" name="Rectangle: Rounded Corners 6">
            <a:extLst>
              <a:ext uri="{FF2B5EF4-FFF2-40B4-BE49-F238E27FC236}">
                <a16:creationId xmlns:a16="http://schemas.microsoft.com/office/drawing/2014/main" id="{292C4AD0-A19A-4897-BB6E-A9EB02663E1C}"/>
              </a:ext>
            </a:extLst>
          </p:cNvPr>
          <p:cNvSpPr/>
          <p:nvPr/>
        </p:nvSpPr>
        <p:spPr>
          <a:xfrm>
            <a:off x="740228" y="458188"/>
            <a:ext cx="2345376" cy="732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35E33BA-14A0-4666-99A8-ECFC7D523515}"/>
              </a:ext>
            </a:extLst>
          </p:cNvPr>
          <p:cNvSpPr txBox="1"/>
          <p:nvPr/>
        </p:nvSpPr>
        <p:spPr>
          <a:xfrm>
            <a:off x="817294" y="599579"/>
            <a:ext cx="22681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703118"/>
                </a:solidFill>
                <a:latin typeface="Verdana"/>
                <a:ea typeface="Verdana"/>
                <a:cs typeface="Verdana"/>
              </a:rPr>
              <a:t>Ingredients</a:t>
            </a:r>
          </a:p>
        </p:txBody>
      </p:sp>
      <p:grpSp>
        <p:nvGrpSpPr>
          <p:cNvPr id="33" name="Group 32">
            <a:extLst>
              <a:ext uri="{FF2B5EF4-FFF2-40B4-BE49-F238E27FC236}">
                <a16:creationId xmlns:a16="http://schemas.microsoft.com/office/drawing/2014/main" id="{FB16207F-B883-4317-BD1A-9691F6E9DB14}"/>
              </a:ext>
            </a:extLst>
          </p:cNvPr>
          <p:cNvGrpSpPr/>
          <p:nvPr/>
        </p:nvGrpSpPr>
        <p:grpSpPr>
          <a:xfrm>
            <a:off x="596116" y="4490232"/>
            <a:ext cx="2157227" cy="853616"/>
            <a:chOff x="190376" y="4163661"/>
            <a:chExt cx="2157227" cy="853616"/>
          </a:xfrm>
        </p:grpSpPr>
        <p:sp>
          <p:nvSpPr>
            <p:cNvPr id="8" name="Rectangle: Rounded Corners 7">
              <a:extLst>
                <a:ext uri="{FF2B5EF4-FFF2-40B4-BE49-F238E27FC236}">
                  <a16:creationId xmlns:a16="http://schemas.microsoft.com/office/drawing/2014/main" id="{1EEC792C-4242-41C1-8D04-207579492067}"/>
                </a:ext>
              </a:extLst>
            </p:cNvPr>
            <p:cNvSpPr/>
            <p:nvPr/>
          </p:nvSpPr>
          <p:spPr>
            <a:xfrm>
              <a:off x="190376" y="4163661"/>
              <a:ext cx="2148740" cy="853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AA32438-22B5-4018-A8E3-044B9CA2835D}"/>
                </a:ext>
              </a:extLst>
            </p:cNvPr>
            <p:cNvSpPr txBox="1"/>
            <p:nvPr/>
          </p:nvSpPr>
          <p:spPr>
            <a:xfrm>
              <a:off x="283002" y="4304315"/>
              <a:ext cx="20646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703118"/>
                  </a:solidFill>
                </a:rPr>
                <a:t>QTortilla</a:t>
              </a:r>
              <a:r>
                <a:rPr lang="en-US" b="1">
                  <a:solidFill>
                    <a:srgbClr val="703118"/>
                  </a:solidFill>
                </a:rPr>
                <a:t> – Initial Quantum State</a:t>
              </a:r>
            </a:p>
          </p:txBody>
        </p:sp>
      </p:grpSp>
      <p:sp>
        <p:nvSpPr>
          <p:cNvPr id="24" name="Rectangle: Rounded Corners 23">
            <a:extLst>
              <a:ext uri="{FF2B5EF4-FFF2-40B4-BE49-F238E27FC236}">
                <a16:creationId xmlns:a16="http://schemas.microsoft.com/office/drawing/2014/main" id="{53EB5958-5437-4007-A1F4-1BCF5AC69A22}"/>
              </a:ext>
            </a:extLst>
          </p:cNvPr>
          <p:cNvSpPr/>
          <p:nvPr/>
        </p:nvSpPr>
        <p:spPr>
          <a:xfrm>
            <a:off x="12407734" y="3031175"/>
            <a:ext cx="2345376" cy="732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4B541069-01FE-4B1E-B2D5-AF55E93C8A77}"/>
              </a:ext>
            </a:extLst>
          </p:cNvPr>
          <p:cNvGrpSpPr/>
          <p:nvPr/>
        </p:nvGrpSpPr>
        <p:grpSpPr>
          <a:xfrm>
            <a:off x="4599707" y="2575954"/>
            <a:ext cx="1622962" cy="643248"/>
            <a:chOff x="3530928" y="3427019"/>
            <a:chExt cx="1622962" cy="643248"/>
          </a:xfrm>
        </p:grpSpPr>
        <p:sp>
          <p:nvSpPr>
            <p:cNvPr id="19" name="Rectangle: Rounded Corners 18">
              <a:extLst>
                <a:ext uri="{FF2B5EF4-FFF2-40B4-BE49-F238E27FC236}">
                  <a16:creationId xmlns:a16="http://schemas.microsoft.com/office/drawing/2014/main" id="{946C4621-8786-4DC7-8899-E2CD2BA5D82E}"/>
                </a:ext>
              </a:extLst>
            </p:cNvPr>
            <p:cNvSpPr/>
            <p:nvPr/>
          </p:nvSpPr>
          <p:spPr>
            <a:xfrm>
              <a:off x="3530928" y="3427019"/>
              <a:ext cx="1622962" cy="643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426ECC-F609-49A8-887F-D90C6905AF0E}"/>
                </a:ext>
              </a:extLst>
            </p:cNvPr>
            <p:cNvSpPr txBox="1"/>
            <p:nvPr/>
          </p:nvSpPr>
          <p:spPr>
            <a:xfrm>
              <a:off x="3596862" y="3507798"/>
              <a:ext cx="1496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solidFill>
                    <a:srgbClr val="703118"/>
                  </a:solidFill>
                </a:rPr>
                <a:t>Xicken</a:t>
              </a:r>
              <a:r>
                <a:rPr lang="en-US" b="1">
                  <a:solidFill>
                    <a:srgbClr val="703118"/>
                  </a:solidFill>
                </a:rPr>
                <a:t> - X</a:t>
              </a:r>
            </a:p>
          </p:txBody>
        </p:sp>
      </p:grpSp>
      <p:grpSp>
        <p:nvGrpSpPr>
          <p:cNvPr id="32" name="Group 31">
            <a:extLst>
              <a:ext uri="{FF2B5EF4-FFF2-40B4-BE49-F238E27FC236}">
                <a16:creationId xmlns:a16="http://schemas.microsoft.com/office/drawing/2014/main" id="{F24300FD-A2C3-4A1F-AB41-6F20486195F5}"/>
              </a:ext>
            </a:extLst>
          </p:cNvPr>
          <p:cNvGrpSpPr/>
          <p:nvPr/>
        </p:nvGrpSpPr>
        <p:grpSpPr>
          <a:xfrm>
            <a:off x="3478108" y="5267695"/>
            <a:ext cx="1941616" cy="742208"/>
            <a:chOff x="2498394" y="5792188"/>
            <a:chExt cx="1941616" cy="742208"/>
          </a:xfrm>
        </p:grpSpPr>
        <p:sp>
          <p:nvSpPr>
            <p:cNvPr id="22" name="Rectangle: Rounded Corners 21">
              <a:extLst>
                <a:ext uri="{FF2B5EF4-FFF2-40B4-BE49-F238E27FC236}">
                  <a16:creationId xmlns:a16="http://schemas.microsoft.com/office/drawing/2014/main" id="{F308685C-2619-4629-8013-7A833EC10A2A}"/>
                </a:ext>
              </a:extLst>
            </p:cNvPr>
            <p:cNvSpPr/>
            <p:nvPr/>
          </p:nvSpPr>
          <p:spPr>
            <a:xfrm>
              <a:off x="2640278" y="5792188"/>
              <a:ext cx="1702130" cy="742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6A0BA7D-C8D8-460E-8788-04D9355C85AE}"/>
                </a:ext>
              </a:extLst>
            </p:cNvPr>
            <p:cNvSpPr txBox="1"/>
            <p:nvPr/>
          </p:nvSpPr>
          <p:spPr>
            <a:xfrm>
              <a:off x="2498394" y="5981824"/>
              <a:ext cx="1941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solidFill>
                    <a:srgbClr val="703118"/>
                  </a:solidFill>
                </a:rPr>
                <a:t>Pasnot</a:t>
              </a:r>
              <a:r>
                <a:rPr lang="en-US" b="1">
                  <a:solidFill>
                    <a:srgbClr val="703118"/>
                  </a:solidFill>
                </a:rPr>
                <a:t> - CX</a:t>
              </a:r>
            </a:p>
          </p:txBody>
        </p:sp>
      </p:grpSp>
      <p:sp>
        <p:nvSpPr>
          <p:cNvPr id="26" name="TextBox 25">
            <a:extLst>
              <a:ext uri="{FF2B5EF4-FFF2-40B4-BE49-F238E27FC236}">
                <a16:creationId xmlns:a16="http://schemas.microsoft.com/office/drawing/2014/main" id="{586B032E-CE2A-4A0A-A14E-D4B0F8751CC5}"/>
              </a:ext>
            </a:extLst>
          </p:cNvPr>
          <p:cNvSpPr txBox="1"/>
          <p:nvPr/>
        </p:nvSpPr>
        <p:spPr>
          <a:xfrm>
            <a:off x="12960715" y="3212653"/>
            <a:ext cx="1496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703118"/>
                </a:solidFill>
              </a:rPr>
              <a:t>A</a:t>
            </a:r>
          </a:p>
        </p:txBody>
      </p:sp>
      <p:grpSp>
        <p:nvGrpSpPr>
          <p:cNvPr id="31" name="Group 30">
            <a:extLst>
              <a:ext uri="{FF2B5EF4-FFF2-40B4-BE49-F238E27FC236}">
                <a16:creationId xmlns:a16="http://schemas.microsoft.com/office/drawing/2014/main" id="{60D9058B-2BC5-42CB-94C6-32110F0FAF74}"/>
              </a:ext>
            </a:extLst>
          </p:cNvPr>
          <p:cNvGrpSpPr/>
          <p:nvPr/>
        </p:nvGrpSpPr>
        <p:grpSpPr>
          <a:xfrm>
            <a:off x="6288603" y="4911434"/>
            <a:ext cx="2061728" cy="732312"/>
            <a:chOff x="5793798" y="5336967"/>
            <a:chExt cx="2061728" cy="732312"/>
          </a:xfrm>
        </p:grpSpPr>
        <p:sp>
          <p:nvSpPr>
            <p:cNvPr id="21" name="Rectangle: Rounded Corners 20">
              <a:extLst>
                <a:ext uri="{FF2B5EF4-FFF2-40B4-BE49-F238E27FC236}">
                  <a16:creationId xmlns:a16="http://schemas.microsoft.com/office/drawing/2014/main" id="{AB7AA9D7-8AF3-4E93-B61B-0C3EAA70BBA7}"/>
                </a:ext>
              </a:extLst>
            </p:cNvPr>
            <p:cNvSpPr/>
            <p:nvPr/>
          </p:nvSpPr>
          <p:spPr>
            <a:xfrm>
              <a:off x="5807032" y="5336967"/>
              <a:ext cx="2048494" cy="732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3B5DD2-9E4D-44D7-A71D-E5976F1D9479}"/>
                </a:ext>
              </a:extLst>
            </p:cNvPr>
            <p:cNvSpPr txBox="1"/>
            <p:nvPr/>
          </p:nvSpPr>
          <p:spPr>
            <a:xfrm>
              <a:off x="5793798" y="5526603"/>
              <a:ext cx="2050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solidFill>
                    <a:srgbClr val="703118"/>
                  </a:solidFill>
                </a:rPr>
                <a:t>DesHebrada</a:t>
              </a:r>
              <a:r>
                <a:rPr lang="en-US" b="1">
                  <a:solidFill>
                    <a:srgbClr val="703118"/>
                  </a:solidFill>
                </a:rPr>
                <a:t> - H</a:t>
              </a:r>
            </a:p>
          </p:txBody>
        </p:sp>
      </p:grpSp>
      <p:grpSp>
        <p:nvGrpSpPr>
          <p:cNvPr id="11" name="Group 10">
            <a:extLst>
              <a:ext uri="{FF2B5EF4-FFF2-40B4-BE49-F238E27FC236}">
                <a16:creationId xmlns:a16="http://schemas.microsoft.com/office/drawing/2014/main" id="{88AAEB05-B19C-4A52-B123-243D3D490947}"/>
              </a:ext>
            </a:extLst>
          </p:cNvPr>
          <p:cNvGrpSpPr/>
          <p:nvPr/>
        </p:nvGrpSpPr>
        <p:grpSpPr>
          <a:xfrm>
            <a:off x="9330045" y="5168733"/>
            <a:ext cx="1573481" cy="633351"/>
            <a:chOff x="8637318" y="5901045"/>
            <a:chExt cx="1573481" cy="633351"/>
          </a:xfrm>
        </p:grpSpPr>
        <p:sp>
          <p:nvSpPr>
            <p:cNvPr id="23" name="Rectangle: Rounded Corners 22">
              <a:extLst>
                <a:ext uri="{FF2B5EF4-FFF2-40B4-BE49-F238E27FC236}">
                  <a16:creationId xmlns:a16="http://schemas.microsoft.com/office/drawing/2014/main" id="{34BC5693-8BB7-4534-A9B3-A890A204D598}"/>
                </a:ext>
              </a:extLst>
            </p:cNvPr>
            <p:cNvSpPr/>
            <p:nvPr/>
          </p:nvSpPr>
          <p:spPr>
            <a:xfrm>
              <a:off x="8637318" y="5901045"/>
              <a:ext cx="1573481" cy="6333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0604FC2-5851-438D-B8D9-D01BA336F6D2}"/>
                </a:ext>
              </a:extLst>
            </p:cNvPr>
            <p:cNvSpPr txBox="1"/>
            <p:nvPr/>
          </p:nvSpPr>
          <p:spPr>
            <a:xfrm>
              <a:off x="8673563" y="6031304"/>
              <a:ext cx="1496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solidFill>
                    <a:srgbClr val="703118"/>
                  </a:solidFill>
                </a:rPr>
                <a:t>OnYon</a:t>
              </a:r>
              <a:r>
                <a:rPr lang="en-US" b="1">
                  <a:solidFill>
                    <a:srgbClr val="703118"/>
                  </a:solidFill>
                </a:rPr>
                <a:t> - Y</a:t>
              </a:r>
            </a:p>
          </p:txBody>
        </p:sp>
      </p:grpSp>
      <p:grpSp>
        <p:nvGrpSpPr>
          <p:cNvPr id="10" name="Group 9">
            <a:extLst>
              <a:ext uri="{FF2B5EF4-FFF2-40B4-BE49-F238E27FC236}">
                <a16:creationId xmlns:a16="http://schemas.microsoft.com/office/drawing/2014/main" id="{4E714FEE-ABB2-46FB-8CA5-F144B18F2332}"/>
              </a:ext>
            </a:extLst>
          </p:cNvPr>
          <p:cNvGrpSpPr/>
          <p:nvPr/>
        </p:nvGrpSpPr>
        <p:grpSpPr>
          <a:xfrm>
            <a:off x="8835240" y="1932706"/>
            <a:ext cx="1652650" cy="643248"/>
            <a:chOff x="6569032" y="2061355"/>
            <a:chExt cx="1652650" cy="643248"/>
          </a:xfrm>
        </p:grpSpPr>
        <p:sp>
          <p:nvSpPr>
            <p:cNvPr id="20" name="Rectangle: Rounded Corners 19">
              <a:extLst>
                <a:ext uri="{FF2B5EF4-FFF2-40B4-BE49-F238E27FC236}">
                  <a16:creationId xmlns:a16="http://schemas.microsoft.com/office/drawing/2014/main" id="{93708009-5844-4636-AD07-EA630681B2BB}"/>
                </a:ext>
              </a:extLst>
            </p:cNvPr>
            <p:cNvSpPr/>
            <p:nvPr/>
          </p:nvSpPr>
          <p:spPr>
            <a:xfrm>
              <a:off x="6569032" y="2061355"/>
              <a:ext cx="1652650" cy="643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3EDD1A-B011-4925-89E8-9E50020945D2}"/>
                </a:ext>
              </a:extLst>
            </p:cNvPr>
            <p:cNvSpPr txBox="1"/>
            <p:nvPr/>
          </p:nvSpPr>
          <p:spPr>
            <a:xfrm>
              <a:off x="6644863" y="2161928"/>
              <a:ext cx="1496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solidFill>
                    <a:srgbClr val="703118"/>
                  </a:solidFill>
                </a:rPr>
                <a:t>Zilantro</a:t>
              </a:r>
              <a:r>
                <a:rPr lang="en-US" b="1">
                  <a:solidFill>
                    <a:srgbClr val="703118"/>
                  </a:solidFill>
                </a:rPr>
                <a:t> - Z</a:t>
              </a:r>
            </a:p>
          </p:txBody>
        </p:sp>
      </p:grpSp>
    </p:spTree>
    <p:extLst>
      <p:ext uri="{BB962C8B-B14F-4D97-AF65-F5344CB8AC3E}">
        <p14:creationId xmlns:p14="http://schemas.microsoft.com/office/powerpoint/2010/main" val="1846450337"/>
      </p:ext>
    </p:extLst>
  </p:cSld>
  <p:clrMapOvr>
    <a:masterClrMapping/>
  </p:clrMapOvr>
  <p:transition spd="slow">
    <p:push dir="u"/>
  </p:transition>
</p:sld>
</file>

<file path=ppt/theme/theme1.xml><?xml version="1.0" encoding="utf-8"?>
<a:theme xmlns:a="http://schemas.openxmlformats.org/drawingml/2006/main" name="AccentBoxVTI">
  <a:themeElements>
    <a:clrScheme name="AnalogousFromRegularSeedLeftStep">
      <a:dk1>
        <a:srgbClr val="000000"/>
      </a:dk1>
      <a:lt1>
        <a:srgbClr val="FFFFFF"/>
      </a:lt1>
      <a:dk2>
        <a:srgbClr val="1C2831"/>
      </a:dk2>
      <a:lt2>
        <a:srgbClr val="F1F0F3"/>
      </a:lt2>
      <a:accent1>
        <a:srgbClr val="98A72E"/>
      </a:accent1>
      <a:accent2>
        <a:srgbClr val="C39629"/>
      </a:accent2>
      <a:accent3>
        <a:srgbClr val="D5673B"/>
      </a:accent3>
      <a:accent4>
        <a:srgbClr val="C3293D"/>
      </a:accent4>
      <a:accent5>
        <a:srgbClr val="D53B8F"/>
      </a:accent5>
      <a:accent6>
        <a:srgbClr val="C329BD"/>
      </a:accent6>
      <a:hlink>
        <a:srgbClr val="6D60CA"/>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Dividendo</Template>
  <TotalTime>612</TotalTime>
  <Words>968</Words>
  <Application>Microsoft Office PowerPoint</Application>
  <PresentationFormat>Panorámica</PresentationFormat>
  <Paragraphs>64</Paragraphs>
  <Slides>14</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-apple-system</vt:lpstr>
      <vt:lpstr>Arial</vt:lpstr>
      <vt:lpstr>Avenir Next LT Pro</vt:lpstr>
      <vt:lpstr>Calibri</vt:lpstr>
      <vt:lpstr>Neue Haas Grotesk Text Pro</vt:lpstr>
      <vt:lpstr>Verdana</vt:lpstr>
      <vt:lpstr>AccentBoxVTI</vt:lpstr>
      <vt:lpstr>TaQu Fever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Yareli Aguilar</dc:creator>
  <cp:lastModifiedBy>Yareli Aguilar</cp:lastModifiedBy>
  <cp:revision>2</cp:revision>
  <dcterms:created xsi:type="dcterms:W3CDTF">2021-01-31T06:25:29Z</dcterms:created>
  <dcterms:modified xsi:type="dcterms:W3CDTF">2021-01-31T16:38:05Z</dcterms:modified>
</cp:coreProperties>
</file>